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9144000" cy="5143500" type="screen16x9"/>
  <p:notesSz cx="6858000" cy="9144000"/>
  <p:embeddedFontLst>
    <p:embeddedFont>
      <p:font typeface="Consolas" panose="020B0609020204030204" pitchFamily="49" charset="0"/>
      <p:regular r:id="rId48"/>
      <p:bold r:id="rId49"/>
      <p:italic r:id="rId50"/>
      <p:boldItalic r:id="rId51"/>
    </p:embeddedFont>
    <p:embeddedFont>
      <p:font typeface="Montserrat" panose="00000500000000000000" pitchFamily="2" charset="0"/>
      <p:regular r:id="rId52"/>
      <p:bold r:id="rId53"/>
      <p:italic r:id="rId54"/>
      <p:boldItalic r:id="rId55"/>
    </p:embeddedFont>
    <p:embeddedFont>
      <p:font typeface="Montserrat Medium" panose="00000600000000000000" pitchFamily="2" charset="0"/>
      <p:regular r:id="rId56"/>
      <p:bold r:id="rId57"/>
      <p:italic r:id="rId58"/>
      <p:boldItalic r:id="rId59"/>
    </p:embeddedFont>
    <p:embeddedFont>
      <p:font typeface="Montserrat SemiBold" panose="00000700000000000000" pitchFamily="2"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37">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4" roundtripDataSignature="AMtx7mim8/NSHvoAr6JozY2x1C8mQcrbc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D1AF31F-F673-4A87-8231-376B5C7C5AA1}">
  <a:tblStyle styleId="{3D1AF31F-F673-4A87-8231-376B5C7C5AA1}"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44"/>
      </p:cViewPr>
      <p:guideLst>
        <p:guide orient="horz" pos="737"/>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font" Target="fonts/font16.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1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font" Target="fonts/font9.fntdata"/><Relationship Id="rId64" Type="http://customschemas.google.com/relationships/presentationmetadata" Target="metadata"/><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2.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7.fntdata"/><Relationship Id="rId62"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jp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marketplace.visualstudio.com/items?itemName=ms-python.python"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d.team/blog/que-debes-aprender-para-ser-full-stack-guia-completa"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ed.team/blog/que-es-un-programador-full-stack-existen-o-son-un-mito"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0" name="Google Shape;21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0dab78c1b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0dab78c1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 u="sng">
                <a:solidFill>
                  <a:schemeClr val="hlink"/>
                </a:solidFill>
                <a:hlinkClick r:id="rId3"/>
              </a:rPr>
              <a:t>https://marketplace.visualstudio.com/items?itemName=ms-python.python</a:t>
            </a:r>
            <a:r>
              <a:rPr lang="es"/>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5" name="Google Shape;235;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1" name="Google Shape;26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8" name="Google Shape;278;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4" name="Google Shape;284;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0" name="Google Shape;300;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9" name="Google Shape;309;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Google Shape;32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6" name="Google Shape;32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4" name="Google Shape;334;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0" name="Google Shape;340;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9" name="Google Shape;349;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p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3" name="Google Shape;373;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1" name="Google Shape;391;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p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0" name="Google Shape;410;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8" name="Google Shape;428;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Google Shape;15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p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5" name="Google Shape;445;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p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8" name="Google Shape;458;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0" name="Google Shape;470;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p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7" name="Google Shape;477;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p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8" name="Google Shape;488;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p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9" name="Google Shape;499;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7" name="Google Shape;517;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p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3" name="Google Shape;523;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p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0" name="Google Shape;530;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p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8" name="Google Shape;538;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p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7" name="Google Shape;547;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p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3" name="Google Shape;553;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p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9" name="Google Shape;559;p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p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5" name="Google Shape;565;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p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0" name="Google Shape;570;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p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5" name="Google Shape;575;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 u="sng">
                <a:solidFill>
                  <a:schemeClr val="hlink"/>
                </a:solidFill>
                <a:hlinkClick r:id="rId3"/>
              </a:rPr>
              <a:t>https://ed.team/blog/que-debes-aprender-para-ser-full-stack-guia-completa</a:t>
            </a:r>
            <a:endParaRPr/>
          </a:p>
          <a:p>
            <a:pPr marL="0" lvl="0" indent="0" algn="l" rtl="0">
              <a:lnSpc>
                <a:spcPct val="100000"/>
              </a:lnSpc>
              <a:spcBef>
                <a:spcPts val="0"/>
              </a:spcBef>
              <a:spcAft>
                <a:spcPts val="0"/>
              </a:spcAft>
              <a:buSzPts val="1100"/>
              <a:buNone/>
            </a:pPr>
            <a:r>
              <a:rPr lang="es" u="sng">
                <a:solidFill>
                  <a:schemeClr val="hlink"/>
                </a:solidFill>
                <a:hlinkClick r:id="rId4"/>
              </a:rPr>
              <a:t>https://ed.team/blog/que-es-un-programador-full-stack-existen-o-son-un-mito</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6" name="Google Shape;19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
        <p:cNvGrpSpPr/>
        <p:nvPr/>
      </p:nvGrpSpPr>
      <p:grpSpPr>
        <a:xfrm>
          <a:off x="0" y="0"/>
          <a:ext cx="0" cy="0"/>
          <a:chOff x="0" y="0"/>
          <a:chExt cx="0" cy="0"/>
        </a:xfrm>
      </p:grpSpPr>
      <p:sp>
        <p:nvSpPr>
          <p:cNvPr id="10" name="Google Shape;10;p46"/>
          <p:cNvSpPr txBox="1">
            <a:spLocks noGrp="1"/>
          </p:cNvSpPr>
          <p:nvPr>
            <p:ph type="title"/>
          </p:nvPr>
        </p:nvSpPr>
        <p:spPr>
          <a:xfrm>
            <a:off x="3335100" y="1617575"/>
            <a:ext cx="5497200" cy="13752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700"/>
              <a:buFont typeface="Montserrat"/>
              <a:buNone/>
              <a:defRPr sz="3700" b="1">
                <a:latin typeface="Montserrat"/>
                <a:ea typeface="Montserrat"/>
                <a:cs typeface="Montserrat"/>
                <a:sym typeface="Montserrat"/>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pic>
        <p:nvPicPr>
          <p:cNvPr id="11" name="Google Shape;11;p46"/>
          <p:cNvPicPr preferRelativeResize="0"/>
          <p:nvPr/>
        </p:nvPicPr>
        <p:blipFill rotWithShape="1">
          <a:blip r:embed="rId2">
            <a:alphaModFix/>
          </a:blip>
          <a:srcRect/>
          <a:stretch/>
        </p:blipFill>
        <p:spPr>
          <a:xfrm>
            <a:off x="0" y="1290050"/>
            <a:ext cx="3040999" cy="2072300"/>
          </a:xfrm>
          <a:prstGeom prst="rect">
            <a:avLst/>
          </a:prstGeom>
          <a:noFill/>
          <a:ln>
            <a:noFill/>
          </a:ln>
        </p:spPr>
      </p:pic>
      <p:pic>
        <p:nvPicPr>
          <p:cNvPr id="12" name="Google Shape;12;p46"/>
          <p:cNvPicPr preferRelativeResize="0"/>
          <p:nvPr/>
        </p:nvPicPr>
        <p:blipFill rotWithShape="1">
          <a:blip r:embed="rId3">
            <a:alphaModFix/>
          </a:blip>
          <a:srcRect/>
          <a:stretch/>
        </p:blipFill>
        <p:spPr>
          <a:xfrm>
            <a:off x="8222877" y="4573625"/>
            <a:ext cx="741498" cy="399274"/>
          </a:xfrm>
          <a:prstGeom prst="rect">
            <a:avLst/>
          </a:prstGeom>
          <a:noFill/>
          <a:ln>
            <a:noFill/>
          </a:ln>
        </p:spPr>
      </p:pic>
      <p:sp>
        <p:nvSpPr>
          <p:cNvPr id="13" name="Google Shape;13;p46"/>
          <p:cNvSpPr txBox="1"/>
          <p:nvPr/>
        </p:nvSpPr>
        <p:spPr>
          <a:xfrm>
            <a:off x="3326000" y="3062475"/>
            <a:ext cx="5534400" cy="400200"/>
          </a:xfrm>
          <a:prstGeom prst="rect">
            <a:avLst/>
          </a:prstGeom>
          <a:noFill/>
          <a:ln>
            <a:noFill/>
          </a:ln>
        </p:spPr>
        <p:txBody>
          <a:bodyPr spcFirstLastPara="1" wrap="square" lIns="91425" tIns="91425" rIns="91425" bIns="91425" anchor="ctr"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Montserrat Medium"/>
              <a:ea typeface="Montserrat Medium"/>
              <a:cs typeface="Montserrat Medium"/>
              <a:sym typeface="Montserrat Medium"/>
            </a:endParaRPr>
          </a:p>
        </p:txBody>
      </p:sp>
      <p:sp>
        <p:nvSpPr>
          <p:cNvPr id="14" name="Google Shape;14;p46"/>
          <p:cNvSpPr txBox="1">
            <a:spLocks noGrp="1"/>
          </p:cNvSpPr>
          <p:nvPr>
            <p:ph type="subTitle" idx="1"/>
          </p:nvPr>
        </p:nvSpPr>
        <p:spPr>
          <a:xfrm>
            <a:off x="3335025" y="2986525"/>
            <a:ext cx="55344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5" name="Google Shape;15;p46"/>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 name="Google Shape;16;p46"/>
          <p:cNvPicPr preferRelativeResize="0"/>
          <p:nvPr/>
        </p:nvPicPr>
        <p:blipFill rotWithShape="1">
          <a:blip r:embed="rId4">
            <a:alphaModFix/>
          </a:blip>
          <a:srcRect/>
          <a:stretch/>
        </p:blipFill>
        <p:spPr>
          <a:xfrm>
            <a:off x="8155184" y="33947"/>
            <a:ext cx="876879" cy="3992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Ejercicios e imagen">
  <p:cSld name="SECTION_TITLE_AND_DESCRIPTION">
    <p:spTree>
      <p:nvGrpSpPr>
        <p:cNvPr id="1" name="Shape 83"/>
        <p:cNvGrpSpPr/>
        <p:nvPr/>
      </p:nvGrpSpPr>
      <p:grpSpPr>
        <a:xfrm>
          <a:off x="0" y="0"/>
          <a:ext cx="0" cy="0"/>
          <a:chOff x="0" y="0"/>
          <a:chExt cx="0" cy="0"/>
        </a:xfrm>
      </p:grpSpPr>
      <p:sp>
        <p:nvSpPr>
          <p:cNvPr id="84" name="Google Shape;84;p55"/>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55"/>
          <p:cNvSpPr txBox="1">
            <a:spLocks noGrp="1"/>
          </p:cNvSpPr>
          <p:nvPr>
            <p:ph type="title"/>
          </p:nvPr>
        </p:nvSpPr>
        <p:spPr>
          <a:xfrm>
            <a:off x="265500" y="7759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3800"/>
              <a:buFont typeface="Montserrat"/>
              <a:buNone/>
              <a:defRPr sz="3800">
                <a:latin typeface="Montserrat"/>
                <a:ea typeface="Montserrat"/>
                <a:cs typeface="Montserrat"/>
                <a:sym typeface="Montserrat"/>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6" name="Google Shape;86;p55"/>
          <p:cNvSpPr txBox="1">
            <a:spLocks noGrp="1"/>
          </p:cNvSpPr>
          <p:nvPr>
            <p:ph type="subTitle" idx="1"/>
          </p:nvPr>
        </p:nvSpPr>
        <p:spPr>
          <a:xfrm>
            <a:off x="265500" y="24982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Montserrat"/>
              <a:buNone/>
              <a:defRPr sz="2100">
                <a:latin typeface="Montserrat"/>
                <a:ea typeface="Montserrat"/>
                <a:cs typeface="Montserrat"/>
                <a:sym typeface="Montserrat"/>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7" name="Google Shape;87;p5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
        <p:nvSpPr>
          <p:cNvPr id="88" name="Google Shape;88;p55"/>
          <p:cNvSpPr/>
          <p:nvPr/>
        </p:nvSpPr>
        <p:spPr>
          <a:xfrm>
            <a:off x="4572150" y="-18175"/>
            <a:ext cx="4572000" cy="51618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9" name="Google Shape;89;p55"/>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90" name="Google Shape;90;p55"/>
          <p:cNvPicPr preferRelativeResize="0"/>
          <p:nvPr/>
        </p:nvPicPr>
        <p:blipFill rotWithShape="1">
          <a:blip r:embed="rId3">
            <a:alphaModFix/>
          </a:blip>
          <a:srcRect/>
          <a:stretch/>
        </p:blipFill>
        <p:spPr>
          <a:xfrm>
            <a:off x="3506975" y="4699100"/>
            <a:ext cx="558475" cy="300725"/>
          </a:xfrm>
          <a:prstGeom prst="rect">
            <a:avLst/>
          </a:prstGeom>
          <a:noFill/>
          <a:ln>
            <a:noFill/>
          </a:ln>
        </p:spPr>
      </p:pic>
      <p:pic>
        <p:nvPicPr>
          <p:cNvPr id="91" name="Google Shape;91;p55"/>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itas">
  <p:cSld name="CAPTION_ONLY">
    <p:spTree>
      <p:nvGrpSpPr>
        <p:cNvPr id="1" name="Shape 92"/>
        <p:cNvGrpSpPr/>
        <p:nvPr/>
      </p:nvGrpSpPr>
      <p:grpSpPr>
        <a:xfrm>
          <a:off x="0" y="0"/>
          <a:ext cx="0" cy="0"/>
          <a:chOff x="0" y="0"/>
          <a:chExt cx="0" cy="0"/>
        </a:xfrm>
      </p:grpSpPr>
      <p:sp>
        <p:nvSpPr>
          <p:cNvPr id="93" name="Google Shape;93;p56"/>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56"/>
          <p:cNvSpPr txBox="1">
            <a:spLocks noGrp="1"/>
          </p:cNvSpPr>
          <p:nvPr>
            <p:ph type="body" idx="1"/>
          </p:nvPr>
        </p:nvSpPr>
        <p:spPr>
          <a:xfrm>
            <a:off x="433800" y="1715975"/>
            <a:ext cx="8203800" cy="14820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2000"/>
              <a:buFont typeface="Montserrat"/>
              <a:buNone/>
              <a:defRPr sz="2000" i="1">
                <a:latin typeface="Montserrat"/>
                <a:ea typeface="Montserrat"/>
                <a:cs typeface="Montserrat"/>
                <a:sym typeface="Montserrat"/>
              </a:defRPr>
            </a:lvl1pPr>
          </a:lstStyle>
          <a:p>
            <a:endParaRPr/>
          </a:p>
        </p:txBody>
      </p:sp>
      <p:pic>
        <p:nvPicPr>
          <p:cNvPr id="95" name="Google Shape;95;p56"/>
          <p:cNvPicPr preferRelativeResize="0"/>
          <p:nvPr/>
        </p:nvPicPr>
        <p:blipFill rotWithShape="1">
          <a:blip r:embed="rId2">
            <a:alphaModFix/>
          </a:blip>
          <a:srcRect/>
          <a:stretch/>
        </p:blipFill>
        <p:spPr>
          <a:xfrm>
            <a:off x="127225" y="906000"/>
            <a:ext cx="1429649" cy="936662"/>
          </a:xfrm>
          <a:prstGeom prst="rect">
            <a:avLst/>
          </a:prstGeom>
          <a:noFill/>
          <a:ln>
            <a:noFill/>
          </a:ln>
        </p:spPr>
      </p:pic>
      <p:pic>
        <p:nvPicPr>
          <p:cNvPr id="96" name="Google Shape;96;p56"/>
          <p:cNvPicPr preferRelativeResize="0"/>
          <p:nvPr/>
        </p:nvPicPr>
        <p:blipFill rotWithShape="1">
          <a:blip r:embed="rId3">
            <a:alphaModFix/>
          </a:blip>
          <a:srcRect/>
          <a:stretch/>
        </p:blipFill>
        <p:spPr>
          <a:xfrm>
            <a:off x="7632800" y="2758064"/>
            <a:ext cx="1385650" cy="907836"/>
          </a:xfrm>
          <a:prstGeom prst="rect">
            <a:avLst/>
          </a:prstGeom>
          <a:noFill/>
          <a:ln>
            <a:noFill/>
          </a:ln>
        </p:spPr>
      </p:pic>
      <p:sp>
        <p:nvSpPr>
          <p:cNvPr id="97" name="Google Shape;97;p56"/>
          <p:cNvSpPr txBox="1"/>
          <p:nvPr/>
        </p:nvSpPr>
        <p:spPr>
          <a:xfrm>
            <a:off x="432025" y="3792225"/>
            <a:ext cx="8401800" cy="400200"/>
          </a:xfrm>
          <a:prstGeom prst="rect">
            <a:avLst/>
          </a:prstGeom>
          <a:noFill/>
          <a:ln>
            <a:noFill/>
          </a:ln>
        </p:spPr>
        <p:txBody>
          <a:bodyPr spcFirstLastPara="1" wrap="square" lIns="91425" tIns="91425" rIns="91425" bIns="91425" anchor="ctr" anchorCtr="0">
            <a:spAutoFit/>
          </a:bodyPr>
          <a:lstStyle/>
          <a:p>
            <a:pPr marL="0" marR="0" lvl="0" indent="0" algn="l" rtl="0">
              <a:lnSpc>
                <a:spcPct val="100000"/>
              </a:lnSpc>
              <a:spcBef>
                <a:spcPts val="0"/>
              </a:spcBef>
              <a:spcAft>
                <a:spcPts val="0"/>
              </a:spcAft>
              <a:buClr>
                <a:srgbClr val="000000"/>
              </a:buClr>
              <a:buSzPts val="1400"/>
              <a:buFont typeface="Arial"/>
              <a:buNone/>
            </a:pPr>
            <a:r>
              <a:rPr lang="es" sz="1400" b="1" i="0" u="none" strike="noStrike" cap="none">
                <a:solidFill>
                  <a:schemeClr val="dk1"/>
                </a:solidFill>
                <a:latin typeface="Montserrat"/>
                <a:ea typeface="Montserrat"/>
                <a:cs typeface="Montserrat"/>
                <a:sym typeface="Montserrat"/>
              </a:rPr>
              <a:t>Autor/as/es:</a:t>
            </a:r>
            <a:endParaRPr sz="1400" b="1" i="0" u="none" strike="noStrike" cap="none">
              <a:solidFill>
                <a:schemeClr val="dk1"/>
              </a:solidFill>
              <a:latin typeface="Montserrat"/>
              <a:ea typeface="Montserrat"/>
              <a:cs typeface="Montserrat"/>
              <a:sym typeface="Montserrat"/>
            </a:endParaRPr>
          </a:p>
        </p:txBody>
      </p:sp>
      <p:pic>
        <p:nvPicPr>
          <p:cNvPr id="98" name="Google Shape;98;p56"/>
          <p:cNvPicPr preferRelativeResize="0"/>
          <p:nvPr/>
        </p:nvPicPr>
        <p:blipFill rotWithShape="1">
          <a:blip r:embed="rId4">
            <a:alphaModFix/>
          </a:blip>
          <a:srcRect/>
          <a:stretch/>
        </p:blipFill>
        <p:spPr>
          <a:xfrm>
            <a:off x="8155184" y="33947"/>
            <a:ext cx="876879" cy="399275"/>
          </a:xfrm>
          <a:prstGeom prst="rect">
            <a:avLst/>
          </a:prstGeom>
          <a:noFill/>
          <a:ln>
            <a:noFill/>
          </a:ln>
        </p:spPr>
      </p:pic>
      <p:pic>
        <p:nvPicPr>
          <p:cNvPr id="99" name="Google Shape;99;p56"/>
          <p:cNvPicPr preferRelativeResize="0"/>
          <p:nvPr/>
        </p:nvPicPr>
        <p:blipFill rotWithShape="1">
          <a:blip r:embed="rId5">
            <a:alphaModFix/>
          </a:blip>
          <a:srcRect/>
          <a:stretch/>
        </p:blipFill>
        <p:spPr>
          <a:xfrm>
            <a:off x="8078975" y="4699100"/>
            <a:ext cx="558475" cy="300725"/>
          </a:xfrm>
          <a:prstGeom prst="rect">
            <a:avLst/>
          </a:prstGeom>
          <a:noFill/>
          <a:ln>
            <a:noFill/>
          </a:ln>
        </p:spPr>
      </p:pic>
      <p:sp>
        <p:nvSpPr>
          <p:cNvPr id="100" name="Google Shape;100;p56"/>
          <p:cNvSpPr txBox="1">
            <a:spLocks noGrp="1"/>
          </p:cNvSpPr>
          <p:nvPr>
            <p:ph type="title"/>
          </p:nvPr>
        </p:nvSpPr>
        <p:spPr>
          <a:xfrm>
            <a:off x="1766475" y="3773600"/>
            <a:ext cx="7145100" cy="300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500"/>
              <a:buFont typeface="Montserrat Medium"/>
              <a:buNone/>
              <a:defRPr sz="1500">
                <a:latin typeface="Montserrat Medium"/>
                <a:ea typeface="Montserrat Medium"/>
                <a:cs typeface="Montserrat Medium"/>
                <a:sym typeface="Montserrat Medium"/>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1" name="Google Shape;101;p56"/>
          <p:cNvSpPr txBox="1">
            <a:spLocks noGrp="1"/>
          </p:cNvSpPr>
          <p:nvPr>
            <p:ph type="title" idx="2"/>
          </p:nvPr>
        </p:nvSpPr>
        <p:spPr>
          <a:xfrm>
            <a:off x="432025" y="83275"/>
            <a:ext cx="7145100" cy="39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500"/>
              <a:buFont typeface="Montserrat SemiBold"/>
              <a:buNone/>
              <a:defRPr sz="1500">
                <a:latin typeface="Montserrat SemiBold"/>
                <a:ea typeface="Montserrat SemiBold"/>
                <a:cs typeface="Montserrat SemiBold"/>
                <a:sym typeface="Montserrat SemiBold"/>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102" name="Google Shape;102;p56"/>
          <p:cNvPicPr preferRelativeResize="0"/>
          <p:nvPr/>
        </p:nvPicPr>
        <p:blipFill rotWithShape="1">
          <a:blip r:embed="rId6">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72">
          <p15:clr>
            <a:srgbClr val="FA7B17"/>
          </p15:clr>
        </p15:guide>
        <p15:guide id="2" pos="5441">
          <p15:clr>
            <a:srgbClr val="FA7B17"/>
          </p15:clr>
        </p15:guide>
        <p15:guide id="3" orient="horz" pos="2551">
          <p15:clr>
            <a:srgbClr val="FA7B17"/>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ítulo tarea y consigna">
  <p:cSld name="BIG_NUMBER">
    <p:spTree>
      <p:nvGrpSpPr>
        <p:cNvPr id="1" name="Shape 103"/>
        <p:cNvGrpSpPr/>
        <p:nvPr/>
      </p:nvGrpSpPr>
      <p:grpSpPr>
        <a:xfrm>
          <a:off x="0" y="0"/>
          <a:ext cx="0" cy="0"/>
          <a:chOff x="0" y="0"/>
          <a:chExt cx="0" cy="0"/>
        </a:xfrm>
      </p:grpSpPr>
      <p:sp>
        <p:nvSpPr>
          <p:cNvPr id="104" name="Google Shape;104;p57"/>
          <p:cNvSpPr/>
          <p:nvPr/>
        </p:nvSpPr>
        <p:spPr>
          <a:xfrm>
            <a:off x="-13650" y="4328925"/>
            <a:ext cx="9171300" cy="8559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pic>
        <p:nvPicPr>
          <p:cNvPr id="106" name="Google Shape;106;p57"/>
          <p:cNvPicPr preferRelativeResize="0"/>
          <p:nvPr/>
        </p:nvPicPr>
        <p:blipFill rotWithShape="1">
          <a:blip r:embed="rId2">
            <a:alphaModFix/>
          </a:blip>
          <a:srcRect/>
          <a:stretch/>
        </p:blipFill>
        <p:spPr>
          <a:xfrm>
            <a:off x="4026135" y="4508338"/>
            <a:ext cx="1091725" cy="497100"/>
          </a:xfrm>
          <a:prstGeom prst="rect">
            <a:avLst/>
          </a:prstGeom>
          <a:noFill/>
          <a:ln>
            <a:noFill/>
          </a:ln>
        </p:spPr>
      </p:pic>
      <p:pic>
        <p:nvPicPr>
          <p:cNvPr id="107" name="Google Shape;107;p57"/>
          <p:cNvPicPr preferRelativeResize="0"/>
          <p:nvPr/>
        </p:nvPicPr>
        <p:blipFill rotWithShape="1">
          <a:blip r:embed="rId3">
            <a:alphaModFix/>
          </a:blip>
          <a:srcRect/>
          <a:stretch/>
        </p:blipFill>
        <p:spPr>
          <a:xfrm>
            <a:off x="0" y="4264238"/>
            <a:ext cx="1163080" cy="792599"/>
          </a:xfrm>
          <a:prstGeom prst="rect">
            <a:avLst/>
          </a:prstGeom>
          <a:noFill/>
          <a:ln>
            <a:noFill/>
          </a:ln>
        </p:spPr>
      </p:pic>
      <p:pic>
        <p:nvPicPr>
          <p:cNvPr id="108" name="Google Shape;108;p57"/>
          <p:cNvPicPr preferRelativeResize="0"/>
          <p:nvPr/>
        </p:nvPicPr>
        <p:blipFill rotWithShape="1">
          <a:blip r:embed="rId4">
            <a:alphaModFix/>
          </a:blip>
          <a:srcRect/>
          <a:stretch/>
        </p:blipFill>
        <p:spPr>
          <a:xfrm>
            <a:off x="7910675" y="4073939"/>
            <a:ext cx="1365875" cy="1365875"/>
          </a:xfrm>
          <a:prstGeom prst="rect">
            <a:avLst/>
          </a:prstGeom>
          <a:noFill/>
          <a:ln>
            <a:noFill/>
          </a:ln>
        </p:spPr>
      </p:pic>
      <p:sp>
        <p:nvSpPr>
          <p:cNvPr id="109" name="Google Shape;109;p57"/>
          <p:cNvSpPr txBox="1">
            <a:spLocks noGrp="1"/>
          </p:cNvSpPr>
          <p:nvPr>
            <p:ph type="title"/>
          </p:nvPr>
        </p:nvSpPr>
        <p:spPr>
          <a:xfrm>
            <a:off x="432025" y="187325"/>
            <a:ext cx="7982100" cy="4971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2600"/>
              <a:buFont typeface="Montserrat Medium"/>
              <a:buNone/>
              <a:defRPr sz="2600">
                <a:latin typeface="Montserrat Medium"/>
                <a:ea typeface="Montserrat Medium"/>
                <a:cs typeface="Montserrat Medium"/>
                <a:sym typeface="Montserrat Medium"/>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10" name="Google Shape;110;p57"/>
          <p:cNvSpPr txBox="1">
            <a:spLocks noGrp="1"/>
          </p:cNvSpPr>
          <p:nvPr>
            <p:ph type="body" idx="1"/>
          </p:nvPr>
        </p:nvSpPr>
        <p:spPr>
          <a:xfrm>
            <a:off x="432025" y="847675"/>
            <a:ext cx="8280000" cy="33180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Font typeface="Montserrat"/>
              <a:buChar char="●"/>
              <a:defRPr>
                <a:latin typeface="Montserrat"/>
                <a:ea typeface="Montserrat"/>
                <a:cs typeface="Montserrat"/>
                <a:sym typeface="Montserrat"/>
              </a:defRPr>
            </a:lvl1pPr>
            <a:lvl2pPr marL="914400" lvl="1"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2pPr>
            <a:lvl3pPr marL="1371600" lvl="2"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3pPr>
            <a:lvl4pPr marL="1828800" lvl="3"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4pPr>
            <a:lvl5pPr marL="2286000" lvl="4"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5pPr>
            <a:lvl6pPr marL="2743200" lvl="5"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6pPr>
            <a:lvl7pPr marL="3200400" lvl="6"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7pPr>
            <a:lvl8pPr marL="3657600" lvl="7"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8pPr>
            <a:lvl9pPr marL="4114800" lvl="8"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lase 0">
  <p:cSld name="BLANK_1">
    <p:spTree>
      <p:nvGrpSpPr>
        <p:cNvPr id="1" name="Shape 111"/>
        <p:cNvGrpSpPr/>
        <p:nvPr/>
      </p:nvGrpSpPr>
      <p:grpSpPr>
        <a:xfrm>
          <a:off x="0" y="0"/>
          <a:ext cx="0" cy="0"/>
          <a:chOff x="0" y="0"/>
          <a:chExt cx="0" cy="0"/>
        </a:xfrm>
      </p:grpSpPr>
      <p:sp>
        <p:nvSpPr>
          <p:cNvPr id="112" name="Google Shape;112;p58"/>
          <p:cNvSpPr/>
          <p:nvPr/>
        </p:nvSpPr>
        <p:spPr>
          <a:xfrm>
            <a:off x="212425" y="1172325"/>
            <a:ext cx="8636100" cy="436800"/>
          </a:xfrm>
          <a:prstGeom prst="chevron">
            <a:avLst>
              <a:gd name="adj" fmla="val 50000"/>
            </a:avLst>
          </a:prstGeom>
          <a:solidFill>
            <a:srgbClr val="7685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D9D9D9"/>
              </a:solidFill>
              <a:latin typeface="Arial"/>
              <a:ea typeface="Arial"/>
              <a:cs typeface="Arial"/>
              <a:sym typeface="Arial"/>
            </a:endParaRPr>
          </a:p>
        </p:txBody>
      </p:sp>
      <p:sp>
        <p:nvSpPr>
          <p:cNvPr id="113" name="Google Shape;113;p58"/>
          <p:cNvSpPr/>
          <p:nvPr/>
        </p:nvSpPr>
        <p:spPr>
          <a:xfrm>
            <a:off x="3907500" y="792225"/>
            <a:ext cx="1176600" cy="1164600"/>
          </a:xfrm>
          <a:prstGeom prst="ellipse">
            <a:avLst/>
          </a:prstGeom>
          <a:solidFill>
            <a:srgbClr val="F1C2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58"/>
          <p:cNvSpPr/>
          <p:nvPr/>
        </p:nvSpPr>
        <p:spPr>
          <a:xfrm>
            <a:off x="6745000" y="808425"/>
            <a:ext cx="1176600" cy="1164600"/>
          </a:xfrm>
          <a:prstGeom prst="ellipse">
            <a:avLst/>
          </a:prstGeom>
          <a:solidFill>
            <a:srgbClr val="F9F9F9"/>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58"/>
          <p:cNvSpPr txBox="1"/>
          <p:nvPr/>
        </p:nvSpPr>
        <p:spPr>
          <a:xfrm>
            <a:off x="3331525" y="2150250"/>
            <a:ext cx="2397900" cy="2121600"/>
          </a:xfrm>
          <a:prstGeom prst="rect">
            <a:avLst/>
          </a:prstGeom>
          <a:solidFill>
            <a:srgbClr val="F1C232"/>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116" name="Google Shape;116;p58"/>
          <p:cNvSpPr txBox="1"/>
          <p:nvPr/>
        </p:nvSpPr>
        <p:spPr>
          <a:xfrm>
            <a:off x="6134350" y="2150250"/>
            <a:ext cx="2397900" cy="2121600"/>
          </a:xfrm>
          <a:prstGeom prst="rect">
            <a:avLst/>
          </a:prstGeom>
          <a:solidFill>
            <a:srgbClr val="D9D9D9"/>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117" name="Google Shape;117;p58"/>
          <p:cNvSpPr txBox="1">
            <a:spLocks noGrp="1"/>
          </p:cNvSpPr>
          <p:nvPr>
            <p:ph type="title"/>
          </p:nvPr>
        </p:nvSpPr>
        <p:spPr>
          <a:xfrm>
            <a:off x="3331525" y="2159925"/>
            <a:ext cx="2397900" cy="2121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8" name="Google Shape;118;p58"/>
          <p:cNvSpPr txBox="1">
            <a:spLocks noGrp="1"/>
          </p:cNvSpPr>
          <p:nvPr>
            <p:ph type="title" idx="2"/>
          </p:nvPr>
        </p:nvSpPr>
        <p:spPr>
          <a:xfrm>
            <a:off x="6134350" y="2196275"/>
            <a:ext cx="2397900" cy="2075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9" name="Google Shape;119;p58"/>
          <p:cNvSpPr txBox="1">
            <a:spLocks noGrp="1"/>
          </p:cNvSpPr>
          <p:nvPr>
            <p:ph type="title" idx="3"/>
          </p:nvPr>
        </p:nvSpPr>
        <p:spPr>
          <a:xfrm>
            <a:off x="4039950" y="1164225"/>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1400"/>
              <a:buFont typeface="Montserrat"/>
              <a:buNone/>
              <a:defRPr sz="1400" b="1">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20" name="Google Shape;120;p58"/>
          <p:cNvSpPr txBox="1">
            <a:spLocks noGrp="1"/>
          </p:cNvSpPr>
          <p:nvPr>
            <p:ph type="title" idx="4"/>
          </p:nvPr>
        </p:nvSpPr>
        <p:spPr>
          <a:xfrm>
            <a:off x="6877450" y="1164225"/>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rgbClr val="333333"/>
              </a:buClr>
              <a:buSzPts val="1400"/>
              <a:buFont typeface="Montserrat"/>
              <a:buNone/>
              <a:defRPr sz="1400" b="1">
                <a:solidFill>
                  <a:srgbClr val="333333"/>
                </a:solidFill>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21" name="Google Shape;121;p58"/>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2" name="Google Shape;122;p58"/>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123" name="Google Shape;123;p58"/>
          <p:cNvPicPr preferRelativeResize="0"/>
          <p:nvPr/>
        </p:nvPicPr>
        <p:blipFill rotWithShape="1">
          <a:blip r:embed="rId3">
            <a:alphaModFix/>
          </a:blip>
          <a:srcRect/>
          <a:stretch/>
        </p:blipFill>
        <p:spPr>
          <a:xfrm>
            <a:off x="8078975" y="4699100"/>
            <a:ext cx="558475" cy="300725"/>
          </a:xfrm>
          <a:prstGeom prst="rect">
            <a:avLst/>
          </a:prstGeom>
          <a:noFill/>
          <a:ln>
            <a:noFill/>
          </a:ln>
        </p:spPr>
      </p:pic>
      <p:pic>
        <p:nvPicPr>
          <p:cNvPr id="124" name="Google Shape;124;p58"/>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832">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Última clase">
  <p:cSld name="BLANK_1_1_1">
    <p:spTree>
      <p:nvGrpSpPr>
        <p:cNvPr id="1" name="Shape 125"/>
        <p:cNvGrpSpPr/>
        <p:nvPr/>
      </p:nvGrpSpPr>
      <p:grpSpPr>
        <a:xfrm>
          <a:off x="0" y="0"/>
          <a:ext cx="0" cy="0"/>
          <a:chOff x="0" y="0"/>
          <a:chExt cx="0" cy="0"/>
        </a:xfrm>
      </p:grpSpPr>
      <p:sp>
        <p:nvSpPr>
          <p:cNvPr id="126" name="Google Shape;126;p59"/>
          <p:cNvSpPr/>
          <p:nvPr/>
        </p:nvSpPr>
        <p:spPr>
          <a:xfrm>
            <a:off x="212425" y="1172325"/>
            <a:ext cx="4818000" cy="436800"/>
          </a:xfrm>
          <a:prstGeom prst="chevron">
            <a:avLst>
              <a:gd name="adj" fmla="val 45084"/>
            </a:avLst>
          </a:prstGeom>
          <a:solidFill>
            <a:srgbClr val="7685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D9D9D9"/>
              </a:solidFill>
              <a:latin typeface="Arial"/>
              <a:ea typeface="Arial"/>
              <a:cs typeface="Arial"/>
              <a:sym typeface="Arial"/>
            </a:endParaRPr>
          </a:p>
        </p:txBody>
      </p:sp>
      <p:sp>
        <p:nvSpPr>
          <p:cNvPr id="127" name="Google Shape;127;p59"/>
          <p:cNvSpPr/>
          <p:nvPr/>
        </p:nvSpPr>
        <p:spPr>
          <a:xfrm>
            <a:off x="3907500" y="792225"/>
            <a:ext cx="1176600" cy="1164600"/>
          </a:xfrm>
          <a:prstGeom prst="ellipse">
            <a:avLst/>
          </a:prstGeom>
          <a:solidFill>
            <a:srgbClr val="F1C2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59"/>
          <p:cNvSpPr/>
          <p:nvPr/>
        </p:nvSpPr>
        <p:spPr>
          <a:xfrm>
            <a:off x="1139350" y="792225"/>
            <a:ext cx="1176600" cy="1164600"/>
          </a:xfrm>
          <a:prstGeom prst="ellipse">
            <a:avLst/>
          </a:prstGeom>
          <a:solidFill>
            <a:srgbClr val="F9F9F9"/>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59"/>
          <p:cNvSpPr txBox="1"/>
          <p:nvPr/>
        </p:nvSpPr>
        <p:spPr>
          <a:xfrm>
            <a:off x="528700" y="2150250"/>
            <a:ext cx="2397900" cy="2131200"/>
          </a:xfrm>
          <a:prstGeom prst="rect">
            <a:avLst/>
          </a:prstGeom>
          <a:solidFill>
            <a:srgbClr val="D9D9D9"/>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130" name="Google Shape;130;p59"/>
          <p:cNvSpPr txBox="1">
            <a:spLocks noGrp="1"/>
          </p:cNvSpPr>
          <p:nvPr>
            <p:ph type="title"/>
          </p:nvPr>
        </p:nvSpPr>
        <p:spPr>
          <a:xfrm>
            <a:off x="1271800" y="1159375"/>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rgbClr val="333333"/>
              </a:buClr>
              <a:buSzPts val="1400"/>
              <a:buFont typeface="Montserrat"/>
              <a:buNone/>
              <a:defRPr sz="1400" b="1">
                <a:solidFill>
                  <a:srgbClr val="333333"/>
                </a:solidFill>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31" name="Google Shape;131;p59"/>
          <p:cNvSpPr txBox="1">
            <a:spLocks noGrp="1"/>
          </p:cNvSpPr>
          <p:nvPr>
            <p:ph type="title" idx="2"/>
          </p:nvPr>
        </p:nvSpPr>
        <p:spPr>
          <a:xfrm>
            <a:off x="3938175" y="1159375"/>
            <a:ext cx="109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1400"/>
              <a:buFont typeface="Montserrat"/>
              <a:buNone/>
              <a:defRPr sz="1400" b="1">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132" name="Google Shape;132;p59"/>
          <p:cNvSpPr txBox="1">
            <a:spLocks noGrp="1"/>
          </p:cNvSpPr>
          <p:nvPr>
            <p:ph type="title" idx="3"/>
          </p:nvPr>
        </p:nvSpPr>
        <p:spPr>
          <a:xfrm>
            <a:off x="532575" y="2150850"/>
            <a:ext cx="2397900" cy="2112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3" name="Google Shape;133;p59"/>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4" name="Google Shape;134;p59"/>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135" name="Google Shape;135;p59"/>
          <p:cNvPicPr preferRelativeResize="0"/>
          <p:nvPr/>
        </p:nvPicPr>
        <p:blipFill rotWithShape="1">
          <a:blip r:embed="rId3">
            <a:alphaModFix/>
          </a:blip>
          <a:srcRect/>
          <a:stretch/>
        </p:blipFill>
        <p:spPr>
          <a:xfrm>
            <a:off x="8078975" y="4699100"/>
            <a:ext cx="558475" cy="300725"/>
          </a:xfrm>
          <a:prstGeom prst="rect">
            <a:avLst/>
          </a:prstGeom>
          <a:noFill/>
          <a:ln>
            <a:noFill/>
          </a:ln>
        </p:spPr>
      </p:pic>
      <p:sp>
        <p:nvSpPr>
          <p:cNvPr id="136" name="Google Shape;136;p59"/>
          <p:cNvSpPr txBox="1"/>
          <p:nvPr/>
        </p:nvSpPr>
        <p:spPr>
          <a:xfrm>
            <a:off x="3331525" y="2150250"/>
            <a:ext cx="2397900" cy="2121600"/>
          </a:xfrm>
          <a:prstGeom prst="rect">
            <a:avLst/>
          </a:prstGeom>
          <a:solidFill>
            <a:srgbClr val="F1C232"/>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137" name="Google Shape;137;p59"/>
          <p:cNvSpPr txBox="1">
            <a:spLocks noGrp="1"/>
          </p:cNvSpPr>
          <p:nvPr>
            <p:ph type="title" idx="4"/>
          </p:nvPr>
        </p:nvSpPr>
        <p:spPr>
          <a:xfrm>
            <a:off x="3331525" y="2159925"/>
            <a:ext cx="2397900" cy="2121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138" name="Google Shape;138;p59"/>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832">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apositiva con título y subtítulo" type="title">
  <p:cSld name="TITLE">
    <p:spTree>
      <p:nvGrpSpPr>
        <p:cNvPr id="1" name="Shape 17"/>
        <p:cNvGrpSpPr/>
        <p:nvPr/>
      </p:nvGrpSpPr>
      <p:grpSpPr>
        <a:xfrm>
          <a:off x="0" y="0"/>
          <a:ext cx="0" cy="0"/>
          <a:chOff x="0" y="0"/>
          <a:chExt cx="0" cy="0"/>
        </a:xfrm>
      </p:grpSpPr>
      <p:sp>
        <p:nvSpPr>
          <p:cNvPr id="18" name="Google Shape;18;p47"/>
          <p:cNvSpPr/>
          <p:nvPr/>
        </p:nvSpPr>
        <p:spPr>
          <a:xfrm>
            <a:off x="-13650" y="4328925"/>
            <a:ext cx="9171300" cy="8559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47"/>
          <p:cNvSpPr txBox="1">
            <a:spLocks noGrp="1"/>
          </p:cNvSpPr>
          <p:nvPr>
            <p:ph type="ctrTitle"/>
          </p:nvPr>
        </p:nvSpPr>
        <p:spPr>
          <a:xfrm>
            <a:off x="311700" y="1226800"/>
            <a:ext cx="8520600" cy="1570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Clr>
                <a:srgbClr val="333333"/>
              </a:buClr>
              <a:buSzPts val="4900"/>
              <a:buFont typeface="Montserrat"/>
              <a:buNone/>
              <a:defRPr sz="4900" b="1">
                <a:solidFill>
                  <a:srgbClr val="333333"/>
                </a:solidFill>
                <a:latin typeface="Montserrat"/>
                <a:ea typeface="Montserrat"/>
                <a:cs typeface="Montserrat"/>
                <a:sym typeface="Montserrat"/>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0" name="Google Shape;20;p47"/>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21" name="Google Shape;21;p47"/>
          <p:cNvPicPr preferRelativeResize="0"/>
          <p:nvPr/>
        </p:nvPicPr>
        <p:blipFill rotWithShape="1">
          <a:blip r:embed="rId2">
            <a:alphaModFix/>
          </a:blip>
          <a:srcRect/>
          <a:stretch/>
        </p:blipFill>
        <p:spPr>
          <a:xfrm>
            <a:off x="7910675" y="4073939"/>
            <a:ext cx="1365875" cy="1365875"/>
          </a:xfrm>
          <a:prstGeom prst="rect">
            <a:avLst/>
          </a:prstGeom>
          <a:noFill/>
          <a:ln>
            <a:noFill/>
          </a:ln>
        </p:spPr>
      </p:pic>
      <p:sp>
        <p:nvSpPr>
          <p:cNvPr id="22" name="Google Shape;22;p47"/>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3" name="Google Shape;23;p47"/>
          <p:cNvPicPr preferRelativeResize="0"/>
          <p:nvPr/>
        </p:nvPicPr>
        <p:blipFill rotWithShape="1">
          <a:blip r:embed="rId3">
            <a:alphaModFix/>
          </a:blip>
          <a:srcRect/>
          <a:stretch/>
        </p:blipFill>
        <p:spPr>
          <a:xfrm>
            <a:off x="8155184" y="33947"/>
            <a:ext cx="876879" cy="399275"/>
          </a:xfrm>
          <a:prstGeom prst="rect">
            <a:avLst/>
          </a:prstGeom>
          <a:noFill/>
          <a:ln>
            <a:noFill/>
          </a:ln>
        </p:spPr>
      </p:pic>
      <p:pic>
        <p:nvPicPr>
          <p:cNvPr id="24" name="Google Shape;24;p47"/>
          <p:cNvPicPr preferRelativeResize="0"/>
          <p:nvPr/>
        </p:nvPicPr>
        <p:blipFill rotWithShape="1">
          <a:blip r:embed="rId4">
            <a:alphaModFix/>
          </a:blip>
          <a:srcRect/>
          <a:stretch/>
        </p:blipFill>
        <p:spPr>
          <a:xfrm>
            <a:off x="0" y="4264238"/>
            <a:ext cx="1163080" cy="792599"/>
          </a:xfrm>
          <a:prstGeom prst="rect">
            <a:avLst/>
          </a:prstGeom>
          <a:noFill/>
          <a:ln>
            <a:noFill/>
          </a:ln>
        </p:spPr>
      </p:pic>
    </p:spTree>
  </p:cSld>
  <p:clrMapOvr>
    <a:masterClrMapping/>
  </p:clrMapOvr>
  <p:extLst>
    <p:ext uri="{DCECCB84-F9BA-43D5-87BE-67443E8EF086}">
      <p15:sldGuideLst xmlns:p15="http://schemas.microsoft.com/office/powerpoint/2012/main">
        <p15:guide id="1" pos="5413">
          <p15:clr>
            <a:srgbClr val="FA7B17"/>
          </p15:clr>
        </p15:guide>
        <p15:guide id="2" pos="347">
          <p15:clr>
            <a:srgbClr val="FA7B17"/>
          </p15:clr>
        </p15:guide>
        <p15:guide id="3" orient="horz" pos="2778">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lase 2 - 37">
  <p:cSld name="BLANK_1_1">
    <p:spTree>
      <p:nvGrpSpPr>
        <p:cNvPr id="1" name="Shape 25"/>
        <p:cNvGrpSpPr/>
        <p:nvPr/>
      </p:nvGrpSpPr>
      <p:grpSpPr>
        <a:xfrm>
          <a:off x="0" y="0"/>
          <a:ext cx="0" cy="0"/>
          <a:chOff x="0" y="0"/>
          <a:chExt cx="0" cy="0"/>
        </a:xfrm>
      </p:grpSpPr>
      <p:sp>
        <p:nvSpPr>
          <p:cNvPr id="26" name="Google Shape;26;p48"/>
          <p:cNvSpPr/>
          <p:nvPr/>
        </p:nvSpPr>
        <p:spPr>
          <a:xfrm>
            <a:off x="212425" y="1172325"/>
            <a:ext cx="8636100" cy="436800"/>
          </a:xfrm>
          <a:prstGeom prst="chevron">
            <a:avLst>
              <a:gd name="adj" fmla="val 50000"/>
            </a:avLst>
          </a:prstGeom>
          <a:solidFill>
            <a:srgbClr val="7685E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D9D9D9"/>
              </a:solidFill>
              <a:latin typeface="Arial"/>
              <a:ea typeface="Arial"/>
              <a:cs typeface="Arial"/>
              <a:sym typeface="Arial"/>
            </a:endParaRPr>
          </a:p>
        </p:txBody>
      </p:sp>
      <p:sp>
        <p:nvSpPr>
          <p:cNvPr id="27" name="Google Shape;27;p48"/>
          <p:cNvSpPr/>
          <p:nvPr/>
        </p:nvSpPr>
        <p:spPr>
          <a:xfrm>
            <a:off x="3907500" y="792225"/>
            <a:ext cx="1176600" cy="1164600"/>
          </a:xfrm>
          <a:prstGeom prst="ellipse">
            <a:avLst/>
          </a:prstGeom>
          <a:solidFill>
            <a:srgbClr val="F1C2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48"/>
          <p:cNvSpPr/>
          <p:nvPr/>
        </p:nvSpPr>
        <p:spPr>
          <a:xfrm>
            <a:off x="1139350" y="792225"/>
            <a:ext cx="1176600" cy="1164600"/>
          </a:xfrm>
          <a:prstGeom prst="ellipse">
            <a:avLst/>
          </a:prstGeom>
          <a:solidFill>
            <a:srgbClr val="F9F9F9"/>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48"/>
          <p:cNvSpPr/>
          <p:nvPr/>
        </p:nvSpPr>
        <p:spPr>
          <a:xfrm>
            <a:off x="6745000" y="808425"/>
            <a:ext cx="1176600" cy="1164600"/>
          </a:xfrm>
          <a:prstGeom prst="ellipse">
            <a:avLst/>
          </a:prstGeom>
          <a:solidFill>
            <a:srgbClr val="F9F9F9"/>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48"/>
          <p:cNvSpPr txBox="1"/>
          <p:nvPr/>
        </p:nvSpPr>
        <p:spPr>
          <a:xfrm>
            <a:off x="528700" y="2150250"/>
            <a:ext cx="2397900" cy="2131200"/>
          </a:xfrm>
          <a:prstGeom prst="rect">
            <a:avLst/>
          </a:prstGeom>
          <a:solidFill>
            <a:srgbClr val="D9D9D9"/>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31" name="Google Shape;31;p48"/>
          <p:cNvSpPr txBox="1"/>
          <p:nvPr/>
        </p:nvSpPr>
        <p:spPr>
          <a:xfrm>
            <a:off x="6134350" y="2150250"/>
            <a:ext cx="2397900" cy="2121600"/>
          </a:xfrm>
          <a:prstGeom prst="rect">
            <a:avLst/>
          </a:prstGeom>
          <a:solidFill>
            <a:srgbClr val="D9D9D9"/>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32" name="Google Shape;32;p48"/>
          <p:cNvSpPr txBox="1">
            <a:spLocks noGrp="1"/>
          </p:cNvSpPr>
          <p:nvPr>
            <p:ph type="title"/>
          </p:nvPr>
        </p:nvSpPr>
        <p:spPr>
          <a:xfrm>
            <a:off x="1271800" y="1159375"/>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rgbClr val="333333"/>
              </a:buClr>
              <a:buSzPts val="1400"/>
              <a:buFont typeface="Montserrat"/>
              <a:buNone/>
              <a:defRPr sz="1400" b="1">
                <a:solidFill>
                  <a:srgbClr val="333333"/>
                </a:solidFill>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33" name="Google Shape;33;p48"/>
          <p:cNvSpPr txBox="1">
            <a:spLocks noGrp="1"/>
          </p:cNvSpPr>
          <p:nvPr>
            <p:ph type="title" idx="2"/>
          </p:nvPr>
        </p:nvSpPr>
        <p:spPr>
          <a:xfrm>
            <a:off x="3938175" y="1159375"/>
            <a:ext cx="109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1400"/>
              <a:buFont typeface="Montserrat"/>
              <a:buNone/>
              <a:defRPr sz="1400" b="1">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34" name="Google Shape;34;p48"/>
          <p:cNvSpPr txBox="1">
            <a:spLocks noGrp="1"/>
          </p:cNvSpPr>
          <p:nvPr>
            <p:ph type="title" idx="3"/>
          </p:nvPr>
        </p:nvSpPr>
        <p:spPr>
          <a:xfrm>
            <a:off x="6877450" y="1159388"/>
            <a:ext cx="911700" cy="300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rgbClr val="333333"/>
              </a:buClr>
              <a:buSzPts val="1400"/>
              <a:buFont typeface="Montserrat"/>
              <a:buNone/>
              <a:defRPr sz="1400" b="1">
                <a:solidFill>
                  <a:srgbClr val="333333"/>
                </a:solidFill>
                <a:latin typeface="Montserrat"/>
                <a:ea typeface="Montserrat"/>
                <a:cs typeface="Montserrat"/>
                <a:sym typeface="Montserrat"/>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35" name="Google Shape;35;p48"/>
          <p:cNvSpPr txBox="1">
            <a:spLocks noGrp="1"/>
          </p:cNvSpPr>
          <p:nvPr>
            <p:ph type="title" idx="4"/>
          </p:nvPr>
        </p:nvSpPr>
        <p:spPr>
          <a:xfrm>
            <a:off x="532575" y="2150850"/>
            <a:ext cx="2397900" cy="2112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6" name="Google Shape;36;p48"/>
          <p:cNvSpPr txBox="1">
            <a:spLocks noGrp="1"/>
          </p:cNvSpPr>
          <p:nvPr>
            <p:ph type="title" idx="5"/>
          </p:nvPr>
        </p:nvSpPr>
        <p:spPr>
          <a:xfrm>
            <a:off x="6130475" y="2159925"/>
            <a:ext cx="2397900" cy="2112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7" name="Google Shape;37;p48"/>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8" name="Google Shape;38;p48"/>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39" name="Google Shape;39;p48"/>
          <p:cNvPicPr preferRelativeResize="0"/>
          <p:nvPr/>
        </p:nvPicPr>
        <p:blipFill rotWithShape="1">
          <a:blip r:embed="rId3">
            <a:alphaModFix/>
          </a:blip>
          <a:srcRect/>
          <a:stretch/>
        </p:blipFill>
        <p:spPr>
          <a:xfrm>
            <a:off x="8078975" y="4699100"/>
            <a:ext cx="558475" cy="300725"/>
          </a:xfrm>
          <a:prstGeom prst="rect">
            <a:avLst/>
          </a:prstGeom>
          <a:noFill/>
          <a:ln>
            <a:noFill/>
          </a:ln>
        </p:spPr>
      </p:pic>
      <p:sp>
        <p:nvSpPr>
          <p:cNvPr id="40" name="Google Shape;40;p48"/>
          <p:cNvSpPr txBox="1"/>
          <p:nvPr/>
        </p:nvSpPr>
        <p:spPr>
          <a:xfrm>
            <a:off x="3331525" y="2150250"/>
            <a:ext cx="2397900" cy="2121600"/>
          </a:xfrm>
          <a:prstGeom prst="rect">
            <a:avLst/>
          </a:prstGeom>
          <a:solidFill>
            <a:srgbClr val="F1C232"/>
          </a:solid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200"/>
              <a:buFont typeface="Arial"/>
              <a:buNone/>
            </a:pPr>
            <a:endParaRPr sz="1200" b="1" i="0" u="none" strike="noStrike" cap="none">
              <a:solidFill>
                <a:srgbClr val="000000"/>
              </a:solidFill>
              <a:latin typeface="Arial"/>
              <a:ea typeface="Arial"/>
              <a:cs typeface="Arial"/>
              <a:sym typeface="Arial"/>
            </a:endParaRPr>
          </a:p>
        </p:txBody>
      </p:sp>
      <p:sp>
        <p:nvSpPr>
          <p:cNvPr id="41" name="Google Shape;41;p48"/>
          <p:cNvSpPr txBox="1">
            <a:spLocks noGrp="1"/>
          </p:cNvSpPr>
          <p:nvPr>
            <p:ph type="title" idx="6"/>
          </p:nvPr>
        </p:nvSpPr>
        <p:spPr>
          <a:xfrm>
            <a:off x="3331525" y="2159925"/>
            <a:ext cx="2397900" cy="2121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000"/>
              <a:buFont typeface="Montserrat"/>
              <a:buNone/>
              <a:defRPr sz="1000">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42" name="Google Shape;42;p48"/>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83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cepto destacado y explicación">
  <p:cSld name="TITLE_1">
    <p:spTree>
      <p:nvGrpSpPr>
        <p:cNvPr id="1" name="Shape 43"/>
        <p:cNvGrpSpPr/>
        <p:nvPr/>
      </p:nvGrpSpPr>
      <p:grpSpPr>
        <a:xfrm>
          <a:off x="0" y="0"/>
          <a:ext cx="0" cy="0"/>
          <a:chOff x="0" y="0"/>
          <a:chExt cx="0" cy="0"/>
        </a:xfrm>
      </p:grpSpPr>
      <p:sp>
        <p:nvSpPr>
          <p:cNvPr id="44" name="Google Shape;44;p49"/>
          <p:cNvSpPr/>
          <p:nvPr/>
        </p:nvSpPr>
        <p:spPr>
          <a:xfrm>
            <a:off x="-27250" y="-18175"/>
            <a:ext cx="9171300" cy="51618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49"/>
          <p:cNvSpPr txBox="1">
            <a:spLocks noGrp="1"/>
          </p:cNvSpPr>
          <p:nvPr>
            <p:ph type="ctrTitle"/>
          </p:nvPr>
        </p:nvSpPr>
        <p:spPr>
          <a:xfrm>
            <a:off x="550375" y="7600"/>
            <a:ext cx="8043300" cy="15705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Clr>
                <a:schemeClr val="lt1"/>
              </a:buClr>
              <a:buSzPts val="4000"/>
              <a:buFont typeface="Montserrat"/>
              <a:buNone/>
              <a:defRPr sz="4000" b="1">
                <a:solidFill>
                  <a:schemeClr val="lt1"/>
                </a:solidFill>
                <a:latin typeface="Montserrat"/>
                <a:ea typeface="Montserrat"/>
                <a:cs typeface="Montserrat"/>
                <a:sym typeface="Montserrat"/>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46" name="Google Shape;46;p49"/>
          <p:cNvSpPr txBox="1">
            <a:spLocks noGrp="1"/>
          </p:cNvSpPr>
          <p:nvPr>
            <p:ph type="subTitle" idx="1"/>
          </p:nvPr>
        </p:nvSpPr>
        <p:spPr>
          <a:xfrm>
            <a:off x="550375" y="1614925"/>
            <a:ext cx="8043300" cy="264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700"/>
              <a:buFont typeface="Montserrat Medium"/>
              <a:buNone/>
              <a:defRPr sz="1700">
                <a:latin typeface="Montserrat Medium"/>
                <a:ea typeface="Montserrat Medium"/>
                <a:cs typeface="Montserrat Medium"/>
                <a:sym typeface="Montserra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47" name="Google Shape;47;p49"/>
          <p:cNvPicPr preferRelativeResize="0"/>
          <p:nvPr/>
        </p:nvPicPr>
        <p:blipFill rotWithShape="1">
          <a:blip r:embed="rId2">
            <a:alphaModFix/>
          </a:blip>
          <a:srcRect/>
          <a:stretch/>
        </p:blipFill>
        <p:spPr>
          <a:xfrm>
            <a:off x="7910675" y="4073939"/>
            <a:ext cx="1365875" cy="1365875"/>
          </a:xfrm>
          <a:prstGeom prst="rect">
            <a:avLst/>
          </a:prstGeom>
          <a:noFill/>
          <a:ln>
            <a:noFill/>
          </a:ln>
        </p:spPr>
      </p:pic>
      <p:pic>
        <p:nvPicPr>
          <p:cNvPr id="48" name="Google Shape;48;p49"/>
          <p:cNvPicPr preferRelativeResize="0"/>
          <p:nvPr/>
        </p:nvPicPr>
        <p:blipFill rotWithShape="1">
          <a:blip r:embed="rId3">
            <a:alphaModFix/>
          </a:blip>
          <a:srcRect/>
          <a:stretch/>
        </p:blipFill>
        <p:spPr>
          <a:xfrm>
            <a:off x="8155184" y="33947"/>
            <a:ext cx="876879" cy="399275"/>
          </a:xfrm>
          <a:prstGeom prst="rect">
            <a:avLst/>
          </a:prstGeom>
          <a:noFill/>
          <a:ln>
            <a:noFill/>
          </a:ln>
        </p:spPr>
      </p:pic>
      <p:pic>
        <p:nvPicPr>
          <p:cNvPr id="49" name="Google Shape;49;p49"/>
          <p:cNvPicPr preferRelativeResize="0"/>
          <p:nvPr/>
        </p:nvPicPr>
        <p:blipFill rotWithShape="1">
          <a:blip r:embed="rId4">
            <a:alphaModFix/>
          </a:blip>
          <a:srcRect/>
          <a:stretch/>
        </p:blipFill>
        <p:spPr>
          <a:xfrm>
            <a:off x="0" y="4264238"/>
            <a:ext cx="1163080" cy="792599"/>
          </a:xfrm>
          <a:prstGeom prst="rect">
            <a:avLst/>
          </a:prstGeom>
          <a:noFill/>
          <a:ln>
            <a:noFill/>
          </a:ln>
        </p:spPr>
      </p:pic>
    </p:spTree>
  </p:cSld>
  <p:clrMapOvr>
    <a:masterClrMapping/>
  </p:clrMapOvr>
  <p:extLst>
    <p:ext uri="{DCECCB84-F9BA-43D5-87BE-67443E8EF086}">
      <p15:sldGuideLst xmlns:p15="http://schemas.microsoft.com/office/powerpoint/2012/main">
        <p15:guide id="1" pos="5413">
          <p15:clr>
            <a:srgbClr val="FA7B17"/>
          </p15:clr>
        </p15:guide>
        <p15:guide id="2" pos="347">
          <p15:clr>
            <a:srgbClr val="FA7B17"/>
          </p15:clr>
        </p15:guide>
        <p15:guide id="3" orient="horz" pos="2778">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ágenes o gráficos" type="titleOnly">
  <p:cSld name="TITLE_ONLY">
    <p:spTree>
      <p:nvGrpSpPr>
        <p:cNvPr id="1" name="Shape 50"/>
        <p:cNvGrpSpPr/>
        <p:nvPr/>
      </p:nvGrpSpPr>
      <p:grpSpPr>
        <a:xfrm>
          <a:off x="0" y="0"/>
          <a:ext cx="0" cy="0"/>
          <a:chOff x="0" y="0"/>
          <a:chExt cx="0" cy="0"/>
        </a:xfrm>
      </p:grpSpPr>
      <p:sp>
        <p:nvSpPr>
          <p:cNvPr id="51" name="Google Shape;51;p50"/>
          <p:cNvSpPr txBox="1">
            <a:spLocks noGrp="1"/>
          </p:cNvSpPr>
          <p:nvPr>
            <p:ph type="title"/>
          </p:nvPr>
        </p:nvSpPr>
        <p:spPr>
          <a:xfrm>
            <a:off x="311700" y="-12175"/>
            <a:ext cx="77490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52" name="Google Shape;52;p50"/>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53" name="Google Shape;53;p50"/>
          <p:cNvPicPr preferRelativeResize="0"/>
          <p:nvPr/>
        </p:nvPicPr>
        <p:blipFill rotWithShape="1">
          <a:blip r:embed="rId3">
            <a:alphaModFix/>
          </a:blip>
          <a:srcRect/>
          <a:stretch/>
        </p:blipFill>
        <p:spPr>
          <a:xfrm>
            <a:off x="8078975" y="4699100"/>
            <a:ext cx="558475" cy="300725"/>
          </a:xfrm>
          <a:prstGeom prst="rect">
            <a:avLst/>
          </a:prstGeom>
          <a:noFill/>
          <a:ln>
            <a:noFill/>
          </a:ln>
        </p:spPr>
      </p:pic>
      <p:pic>
        <p:nvPicPr>
          <p:cNvPr id="54" name="Google Shape;54;p50"/>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5"/>
        <p:cNvGrpSpPr/>
        <p:nvPr/>
      </p:nvGrpSpPr>
      <p:grpSpPr>
        <a:xfrm>
          <a:off x="0" y="0"/>
          <a:ext cx="0" cy="0"/>
          <a:chOff x="0" y="0"/>
          <a:chExt cx="0" cy="0"/>
        </a:xfrm>
      </p:grpSpPr>
      <p:sp>
        <p:nvSpPr>
          <p:cNvPr id="56" name="Google Shape;56;p51"/>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700"/>
              <a:buFont typeface="Montserrat Medium"/>
              <a:buNone/>
              <a:defRPr sz="2700">
                <a:latin typeface="Montserrat Medium"/>
                <a:ea typeface="Montserrat Medium"/>
                <a:cs typeface="Montserrat Medium"/>
                <a:sym typeface="Montserrat Medium"/>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7" name="Google Shape;57;p51"/>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Font typeface="Montserrat"/>
              <a:buChar char="●"/>
              <a:defRPr>
                <a:latin typeface="Montserrat"/>
                <a:ea typeface="Montserrat"/>
                <a:cs typeface="Montserrat"/>
                <a:sym typeface="Montserrat"/>
              </a:defRPr>
            </a:lvl1pPr>
            <a:lvl2pPr marL="914400" lvl="1"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2pPr>
            <a:lvl3pPr marL="1371600" lvl="2"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3pPr>
            <a:lvl4pPr marL="1828800" lvl="3"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4pPr>
            <a:lvl5pPr marL="2286000" lvl="4"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5pPr>
            <a:lvl6pPr marL="2743200" lvl="5"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6pPr>
            <a:lvl7pPr marL="3200400" lvl="6"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7pPr>
            <a:lvl8pPr marL="3657600" lvl="7"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8pPr>
            <a:lvl9pPr marL="4114800" lvl="8" indent="-317500" algn="l">
              <a:lnSpc>
                <a:spcPct val="115000"/>
              </a:lnSpc>
              <a:spcBef>
                <a:spcPts val="0"/>
              </a:spcBef>
              <a:spcAft>
                <a:spcPts val="0"/>
              </a:spcAft>
              <a:buSzPts val="1400"/>
              <a:buFont typeface="Montserrat"/>
              <a:buChar char="■"/>
              <a:defRPr>
                <a:latin typeface="Montserrat"/>
                <a:ea typeface="Montserrat"/>
                <a:cs typeface="Montserrat"/>
                <a:sym typeface="Montserrat"/>
              </a:defRPr>
            </a:lvl9pPr>
          </a:lstStyle>
          <a:p>
            <a:endParaRPr/>
          </a:p>
        </p:txBody>
      </p:sp>
      <p:pic>
        <p:nvPicPr>
          <p:cNvPr id="58" name="Google Shape;58;p51"/>
          <p:cNvPicPr preferRelativeResize="0"/>
          <p:nvPr/>
        </p:nvPicPr>
        <p:blipFill rotWithShape="1">
          <a:blip r:embed="rId2">
            <a:alphaModFix/>
          </a:blip>
          <a:srcRect/>
          <a:stretch/>
        </p:blipFill>
        <p:spPr>
          <a:xfrm>
            <a:off x="8078975" y="4699100"/>
            <a:ext cx="558475" cy="300725"/>
          </a:xfrm>
          <a:prstGeom prst="rect">
            <a:avLst/>
          </a:prstGeom>
          <a:noFill/>
          <a:ln>
            <a:noFill/>
          </a:ln>
        </p:spPr>
      </p:pic>
      <p:sp>
        <p:nvSpPr>
          <p:cNvPr id="59" name="Google Shape;59;p51"/>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0" name="Google Shape;60;p51"/>
          <p:cNvPicPr preferRelativeResize="0"/>
          <p:nvPr/>
        </p:nvPicPr>
        <p:blipFill rotWithShape="1">
          <a:blip r:embed="rId3">
            <a:alphaModFix/>
          </a:blip>
          <a:srcRect/>
          <a:stretch/>
        </p:blipFill>
        <p:spPr>
          <a:xfrm>
            <a:off x="8155184" y="33947"/>
            <a:ext cx="876879" cy="399275"/>
          </a:xfrm>
          <a:prstGeom prst="rect">
            <a:avLst/>
          </a:prstGeom>
          <a:noFill/>
          <a:ln>
            <a:noFill/>
          </a:ln>
        </p:spPr>
      </p:pic>
      <p:pic>
        <p:nvPicPr>
          <p:cNvPr id="61" name="Google Shape;61;p51"/>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extLst>
    <p:ext uri="{DCECCB84-F9BA-43D5-87BE-67443E8EF086}">
      <p15:sldGuideLst xmlns:p15="http://schemas.microsoft.com/office/powerpoint/2012/main">
        <p15:guide id="1" pos="272">
          <p15:clr>
            <a:srgbClr val="FA7B17"/>
          </p15:clr>
        </p15:guide>
        <p15:guide id="2" pos="5488">
          <p15:clr>
            <a:srgbClr val="FA7B17"/>
          </p15:clr>
        </p15:guide>
        <p15:guide id="3" orient="horz" pos="2960">
          <p15:clr>
            <a:srgbClr val="FA7B17"/>
          </p15:clr>
        </p15:guide>
        <p15:guide id="4" orient="horz" pos="3149">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2"/>
        <p:cNvGrpSpPr/>
        <p:nvPr/>
      </p:nvGrpSpPr>
      <p:grpSpPr>
        <a:xfrm>
          <a:off x="0" y="0"/>
          <a:ext cx="0" cy="0"/>
          <a:chOff x="0" y="0"/>
          <a:chExt cx="0" cy="0"/>
        </a:xfrm>
      </p:grpSpPr>
      <p:sp>
        <p:nvSpPr>
          <p:cNvPr id="63" name="Google Shape;63;p52"/>
          <p:cNvSpPr/>
          <p:nvPr/>
        </p:nvSpPr>
        <p:spPr>
          <a:xfrm>
            <a:off x="-13650" y="-45425"/>
            <a:ext cx="9171300" cy="5580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52"/>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Montserrat Medium"/>
              <a:buNone/>
              <a:defRPr>
                <a:latin typeface="Montserrat Medium"/>
                <a:ea typeface="Montserrat Medium"/>
                <a:cs typeface="Montserrat Medium"/>
                <a:sym typeface="Montserrat Medium"/>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5" name="Google Shape;65;p5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Font typeface="Montserrat"/>
              <a:buChar char="●"/>
              <a:defRPr sz="14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sp>
        <p:nvSpPr>
          <p:cNvPr id="66" name="Google Shape;66;p5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Font typeface="Montserrat"/>
              <a:buChar char="●"/>
              <a:defRPr sz="1400">
                <a:latin typeface="Montserrat"/>
                <a:ea typeface="Montserrat"/>
                <a:cs typeface="Montserrat"/>
                <a:sym typeface="Montserrat"/>
              </a:defRPr>
            </a:lvl1pPr>
            <a:lvl2pPr marL="914400" lvl="1"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2pPr>
            <a:lvl3pPr marL="1371600" lvl="2"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3pPr>
            <a:lvl4pPr marL="1828800" lvl="3"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4pPr>
            <a:lvl5pPr marL="2286000" lvl="4"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5pPr>
            <a:lvl6pPr marL="2743200" lvl="5"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6pPr>
            <a:lvl7pPr marL="3200400" lvl="6"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7pPr>
            <a:lvl8pPr marL="3657600" lvl="7"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8pPr>
            <a:lvl9pPr marL="4114800" lvl="8" indent="-304800" algn="l">
              <a:lnSpc>
                <a:spcPct val="115000"/>
              </a:lnSpc>
              <a:spcBef>
                <a:spcPts val="0"/>
              </a:spcBef>
              <a:spcAft>
                <a:spcPts val="0"/>
              </a:spcAft>
              <a:buSzPts val="1200"/>
              <a:buFont typeface="Montserrat"/>
              <a:buChar char="■"/>
              <a:defRPr sz="1200">
                <a:latin typeface="Montserrat"/>
                <a:ea typeface="Montserrat"/>
                <a:cs typeface="Montserrat"/>
                <a:sym typeface="Montserrat"/>
              </a:defRPr>
            </a:lvl9pPr>
          </a:lstStyle>
          <a:p>
            <a:endParaRPr/>
          </a:p>
        </p:txBody>
      </p:sp>
      <p:pic>
        <p:nvPicPr>
          <p:cNvPr id="67" name="Google Shape;67;p52"/>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68" name="Google Shape;68;p52"/>
          <p:cNvPicPr preferRelativeResize="0"/>
          <p:nvPr/>
        </p:nvPicPr>
        <p:blipFill rotWithShape="1">
          <a:blip r:embed="rId3">
            <a:alphaModFix/>
          </a:blip>
          <a:srcRect/>
          <a:stretch/>
        </p:blipFill>
        <p:spPr>
          <a:xfrm>
            <a:off x="8078975" y="4699100"/>
            <a:ext cx="558475" cy="300725"/>
          </a:xfrm>
          <a:prstGeom prst="rect">
            <a:avLst/>
          </a:prstGeom>
          <a:noFill/>
          <a:ln>
            <a:noFill/>
          </a:ln>
        </p:spPr>
      </p:pic>
      <p:pic>
        <p:nvPicPr>
          <p:cNvPr id="69" name="Google Shape;69;p52"/>
          <p:cNvPicPr preferRelativeResize="0"/>
          <p:nvPr/>
        </p:nvPicPr>
        <p:blipFill rotWithShape="1">
          <a:blip r:embed="rId4">
            <a:alphaModFix/>
          </a:blip>
          <a:srcRect t="30756" b="28576"/>
          <a:stretch/>
        </p:blipFill>
        <p:spPr>
          <a:xfrm>
            <a:off x="432025" y="4610038"/>
            <a:ext cx="1665398" cy="4788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portante o recordatorio" type="blank">
  <p:cSld name="BLANK">
    <p:spTree>
      <p:nvGrpSpPr>
        <p:cNvPr id="1" name="Shape 70"/>
        <p:cNvGrpSpPr/>
        <p:nvPr/>
      </p:nvGrpSpPr>
      <p:grpSpPr>
        <a:xfrm>
          <a:off x="0" y="0"/>
          <a:ext cx="0" cy="0"/>
          <a:chOff x="0" y="0"/>
          <a:chExt cx="0" cy="0"/>
        </a:xfrm>
      </p:grpSpPr>
      <p:sp>
        <p:nvSpPr>
          <p:cNvPr id="71" name="Google Shape;71;p53"/>
          <p:cNvSpPr/>
          <p:nvPr/>
        </p:nvSpPr>
        <p:spPr>
          <a:xfrm>
            <a:off x="-13650" y="-5775"/>
            <a:ext cx="9171300" cy="8559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2" name="Google Shape;72;p53"/>
          <p:cNvPicPr preferRelativeResize="0"/>
          <p:nvPr/>
        </p:nvPicPr>
        <p:blipFill rotWithShape="1">
          <a:blip r:embed="rId2">
            <a:alphaModFix/>
          </a:blip>
          <a:srcRect/>
          <a:stretch/>
        </p:blipFill>
        <p:spPr>
          <a:xfrm>
            <a:off x="7910675" y="-260761"/>
            <a:ext cx="1365875" cy="1365875"/>
          </a:xfrm>
          <a:prstGeom prst="rect">
            <a:avLst/>
          </a:prstGeom>
          <a:noFill/>
          <a:ln>
            <a:noFill/>
          </a:ln>
        </p:spPr>
      </p:pic>
      <p:pic>
        <p:nvPicPr>
          <p:cNvPr id="73" name="Google Shape;73;p53"/>
          <p:cNvPicPr preferRelativeResize="0"/>
          <p:nvPr/>
        </p:nvPicPr>
        <p:blipFill rotWithShape="1">
          <a:blip r:embed="rId3">
            <a:alphaModFix/>
          </a:blip>
          <a:srcRect/>
          <a:stretch/>
        </p:blipFill>
        <p:spPr>
          <a:xfrm>
            <a:off x="0" y="5738"/>
            <a:ext cx="1163080" cy="792599"/>
          </a:xfrm>
          <a:prstGeom prst="rect">
            <a:avLst/>
          </a:prstGeom>
          <a:noFill/>
          <a:ln>
            <a:noFill/>
          </a:ln>
        </p:spPr>
      </p:pic>
      <p:pic>
        <p:nvPicPr>
          <p:cNvPr id="74" name="Google Shape;74;p53"/>
          <p:cNvPicPr preferRelativeResize="0"/>
          <p:nvPr/>
        </p:nvPicPr>
        <p:blipFill rotWithShape="1">
          <a:blip r:embed="rId4">
            <a:alphaModFix/>
          </a:blip>
          <a:srcRect/>
          <a:stretch/>
        </p:blipFill>
        <p:spPr>
          <a:xfrm>
            <a:off x="4026135" y="164938"/>
            <a:ext cx="1091725" cy="497100"/>
          </a:xfrm>
          <a:prstGeom prst="rect">
            <a:avLst/>
          </a:prstGeom>
          <a:noFill/>
          <a:ln>
            <a:noFill/>
          </a:ln>
        </p:spPr>
      </p:pic>
      <p:sp>
        <p:nvSpPr>
          <p:cNvPr id="75" name="Google Shape;75;p53"/>
          <p:cNvSpPr txBox="1">
            <a:spLocks noGrp="1"/>
          </p:cNvSpPr>
          <p:nvPr>
            <p:ph type="title"/>
          </p:nvPr>
        </p:nvSpPr>
        <p:spPr>
          <a:xfrm>
            <a:off x="490250" y="1135950"/>
            <a:ext cx="8097300" cy="36237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rgbClr val="333333"/>
              </a:buClr>
              <a:buSzPts val="3700"/>
              <a:buFont typeface="Montserrat"/>
              <a:buNone/>
              <a:defRPr sz="3700" b="1">
                <a:solidFill>
                  <a:srgbClr val="333333"/>
                </a:solidFill>
                <a:latin typeface="Montserrat"/>
                <a:ea typeface="Montserrat"/>
                <a:cs typeface="Montserrat"/>
                <a:sym typeface="Montserrat"/>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
        <p:cNvGrpSpPr/>
        <p:nvPr/>
      </p:nvGrpSpPr>
      <p:grpSpPr>
        <a:xfrm>
          <a:off x="0" y="0"/>
          <a:ext cx="0" cy="0"/>
          <a:chOff x="0" y="0"/>
          <a:chExt cx="0" cy="0"/>
        </a:xfrm>
      </p:grpSpPr>
      <p:sp>
        <p:nvSpPr>
          <p:cNvPr id="77" name="Google Shape;77;p54"/>
          <p:cNvSpPr/>
          <p:nvPr/>
        </p:nvSpPr>
        <p:spPr>
          <a:xfrm>
            <a:off x="-27250" y="-18175"/>
            <a:ext cx="9171300" cy="5161800"/>
          </a:xfrm>
          <a:prstGeom prst="rect">
            <a:avLst/>
          </a:prstGeom>
          <a:solidFill>
            <a:srgbClr val="F8C82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54"/>
          <p:cNvSpPr txBox="1">
            <a:spLocks noGrp="1"/>
          </p:cNvSpPr>
          <p:nvPr>
            <p:ph type="title"/>
          </p:nvPr>
        </p:nvSpPr>
        <p:spPr>
          <a:xfrm>
            <a:off x="490250" y="450150"/>
            <a:ext cx="8061000" cy="37629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rgbClr val="414141"/>
              </a:buClr>
              <a:buSzPts val="4000"/>
              <a:buFont typeface="Montserrat"/>
              <a:buNone/>
              <a:defRPr sz="4000" b="1">
                <a:solidFill>
                  <a:srgbClr val="414141"/>
                </a:solidFill>
                <a:latin typeface="Montserrat"/>
                <a:ea typeface="Montserrat"/>
                <a:cs typeface="Montserrat"/>
                <a:sym typeface="Montserrat"/>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pic>
        <p:nvPicPr>
          <p:cNvPr id="80" name="Google Shape;80;p54"/>
          <p:cNvPicPr preferRelativeResize="0"/>
          <p:nvPr/>
        </p:nvPicPr>
        <p:blipFill rotWithShape="1">
          <a:blip r:embed="rId2">
            <a:alphaModFix/>
          </a:blip>
          <a:srcRect/>
          <a:stretch/>
        </p:blipFill>
        <p:spPr>
          <a:xfrm>
            <a:off x="8155184" y="33947"/>
            <a:ext cx="876879" cy="399275"/>
          </a:xfrm>
          <a:prstGeom prst="rect">
            <a:avLst/>
          </a:prstGeom>
          <a:noFill/>
          <a:ln>
            <a:noFill/>
          </a:ln>
        </p:spPr>
      </p:pic>
      <p:pic>
        <p:nvPicPr>
          <p:cNvPr id="81" name="Google Shape;81;p54"/>
          <p:cNvPicPr preferRelativeResize="0"/>
          <p:nvPr/>
        </p:nvPicPr>
        <p:blipFill rotWithShape="1">
          <a:blip r:embed="rId3">
            <a:alphaModFix/>
          </a:blip>
          <a:srcRect/>
          <a:stretch/>
        </p:blipFill>
        <p:spPr>
          <a:xfrm>
            <a:off x="7910675" y="4073939"/>
            <a:ext cx="1365875" cy="1365875"/>
          </a:xfrm>
          <a:prstGeom prst="rect">
            <a:avLst/>
          </a:prstGeom>
          <a:noFill/>
          <a:ln>
            <a:noFill/>
          </a:ln>
        </p:spPr>
      </p:pic>
      <p:pic>
        <p:nvPicPr>
          <p:cNvPr id="82" name="Google Shape;82;p54"/>
          <p:cNvPicPr preferRelativeResize="0"/>
          <p:nvPr/>
        </p:nvPicPr>
        <p:blipFill rotWithShape="1">
          <a:blip r:embed="rId4">
            <a:alphaModFix/>
          </a:blip>
          <a:srcRect/>
          <a:stretch/>
        </p:blipFill>
        <p:spPr>
          <a:xfrm>
            <a:off x="0" y="4264238"/>
            <a:ext cx="1163080" cy="79259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python.org/"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hyperlink" Target="http://code.visualstudio.com"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hyperlink" Target="https://www.python.org/"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marketplace.visualstudio.com/items?itemName=ms-python.python"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python.org/dev/peps/pep-0008/"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www.youtube.com/watch?v=cWs-S6wclg8" TargetMode="External"/><Relationship Id="rId3" Type="http://schemas.openxmlformats.org/officeDocument/2006/relationships/hyperlink" Target="https://www.python.org/downloads/" TargetMode="External"/><Relationship Id="rId7" Type="http://schemas.openxmlformats.org/officeDocument/2006/relationships/hyperlink" Target="https://www.genbeta.com/actualidad/python-se-convierte-lista-tiobe-lenguaje-popular-red-superando-incluso-a-c" TargetMode="External"/><Relationship Id="rId2" Type="http://schemas.openxmlformats.org/officeDocument/2006/relationships/notesSlide" Target="../notesSlides/notesSlide41.xml"/><Relationship Id="rId1" Type="http://schemas.openxmlformats.org/officeDocument/2006/relationships/slideLayout" Target="../slideLayouts/slideLayout6.xml"/><Relationship Id="rId6" Type="http://schemas.openxmlformats.org/officeDocument/2006/relationships/hyperlink" Target="https://codigofacilito.com/cursos/Python" TargetMode="External"/><Relationship Id="rId5" Type="http://schemas.openxmlformats.org/officeDocument/2006/relationships/hyperlink" Target="https://drive.google.com/file/d/12_1yUhaGeoH7wLGqrHiSx987FMdqM_Mv/view" TargetMode="External"/><Relationship Id="rId4" Type="http://schemas.openxmlformats.org/officeDocument/2006/relationships/hyperlink" Target="https://www.python.org/dev/peps/pep-0008/" TargetMode="External"/><Relationship Id="rId9" Type="http://schemas.openxmlformats.org/officeDocument/2006/relationships/hyperlink" Target="https://youtube.com/playlist?list=PLU8oAlHdN5BlvPxziopYZRd55pdqFwkeS"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www.youtube.com/watch?v=0yL_loiMbFI&amp;ab_channel=EDteam" TargetMode="External"/><Relationship Id="rId2" Type="http://schemas.openxmlformats.org/officeDocument/2006/relationships/notesSlide" Target="../notesSlides/notesSlide42.xml"/><Relationship Id="rId1" Type="http://schemas.openxmlformats.org/officeDocument/2006/relationships/slideLayout" Target="../slideLayouts/slideLayout6.xml"/><Relationship Id="rId6" Type="http://schemas.openxmlformats.org/officeDocument/2006/relationships/hyperlink" Target="https://www.youtube.com/watch?v=50RbVujPPGs&amp;ab_channel=EDteam" TargetMode="External"/><Relationship Id="rId5" Type="http://schemas.openxmlformats.org/officeDocument/2006/relationships/hyperlink" Target="https://www.youtube.com/watch?v=Ok9qHeLxu10&amp;ab_channel=EDteam" TargetMode="External"/><Relationship Id="rId4" Type="http://schemas.openxmlformats.org/officeDocument/2006/relationships/hyperlink" Target="https://www.facebook.com/EDteamLat/videos/2708869212703879/"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ed.team/blog/en-que-puedes-trabajar-si-estudias-python"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www.python.org"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
          <p:cNvSpPr txBox="1"/>
          <p:nvPr/>
        </p:nvSpPr>
        <p:spPr>
          <a:xfrm>
            <a:off x="3335100" y="1617575"/>
            <a:ext cx="5497200" cy="1375200"/>
          </a:xfrm>
          <a:prstGeom prst="rect">
            <a:avLst/>
          </a:prstGeom>
          <a:noFill/>
          <a:ln>
            <a:noFill/>
          </a:ln>
        </p:spPr>
        <p:txBody>
          <a:bodyPr spcFirstLastPara="1" wrap="square" lIns="91425" tIns="91425" rIns="91425" bIns="91425" anchor="ctr" anchorCtr="0">
            <a:normAutofit/>
          </a:bodyPr>
          <a:lstStyle/>
          <a:p>
            <a:pPr marL="0" marR="0" lvl="0" indent="0" algn="ctr" rtl="0">
              <a:lnSpc>
                <a:spcPct val="100000"/>
              </a:lnSpc>
              <a:spcBef>
                <a:spcPts val="0"/>
              </a:spcBef>
              <a:spcAft>
                <a:spcPts val="0"/>
              </a:spcAft>
              <a:buClr>
                <a:srgbClr val="000000"/>
              </a:buClr>
              <a:buSzPts val="3700"/>
              <a:buFont typeface="Arial"/>
              <a:buNone/>
            </a:pPr>
            <a:r>
              <a:rPr lang="es" sz="3700" b="1" i="0" u="none" strike="noStrike" cap="none">
                <a:solidFill>
                  <a:srgbClr val="000000"/>
                </a:solidFill>
                <a:latin typeface="Montserrat"/>
                <a:ea typeface="Montserrat"/>
                <a:cs typeface="Montserrat"/>
                <a:sym typeface="Montserrat"/>
              </a:rPr>
              <a:t>FULL STACK PYTHON</a:t>
            </a:r>
            <a:endParaRPr sz="3700" b="1" i="0" u="none" strike="noStrike" cap="none">
              <a:solidFill>
                <a:srgbClr val="000000"/>
              </a:solidFill>
              <a:latin typeface="Montserrat"/>
              <a:ea typeface="Montserrat"/>
              <a:cs typeface="Montserrat"/>
              <a:sym typeface="Montserrat"/>
            </a:endParaRPr>
          </a:p>
          <a:p>
            <a:pPr marL="0" marR="0" lvl="0" indent="0" algn="ctr" rtl="0">
              <a:lnSpc>
                <a:spcPct val="100000"/>
              </a:lnSpc>
              <a:spcBef>
                <a:spcPts val="0"/>
              </a:spcBef>
              <a:spcAft>
                <a:spcPts val="0"/>
              </a:spcAft>
              <a:buClr>
                <a:srgbClr val="000000"/>
              </a:buClr>
              <a:buSzPts val="3700"/>
              <a:buFont typeface="Arial"/>
              <a:buNone/>
            </a:pPr>
            <a:r>
              <a:rPr lang="es" sz="3700" b="1" i="0" u="none" strike="noStrike" cap="none">
                <a:solidFill>
                  <a:srgbClr val="000000"/>
                </a:solidFill>
                <a:latin typeface="Montserrat"/>
                <a:ea typeface="Montserrat"/>
                <a:cs typeface="Montserrat"/>
                <a:sym typeface="Montserrat"/>
              </a:rPr>
              <a:t>Clase 25</a:t>
            </a:r>
            <a:endParaRPr sz="3700" b="1" i="0" u="none" strike="noStrike" cap="none">
              <a:solidFill>
                <a:srgbClr val="000000"/>
              </a:solidFill>
              <a:latin typeface="Montserrat"/>
              <a:ea typeface="Montserrat"/>
              <a:cs typeface="Montserrat"/>
              <a:sym typeface="Montserrat"/>
            </a:endParaRPr>
          </a:p>
        </p:txBody>
      </p:sp>
      <p:sp>
        <p:nvSpPr>
          <p:cNvPr id="144" name="Google Shape;144;p1"/>
          <p:cNvSpPr txBox="1"/>
          <p:nvPr/>
        </p:nvSpPr>
        <p:spPr>
          <a:xfrm>
            <a:off x="3335025" y="2986525"/>
            <a:ext cx="5534400" cy="792600"/>
          </a:xfrm>
          <a:prstGeom prst="rect">
            <a:avLst/>
          </a:prstGeom>
          <a:noFill/>
          <a:ln>
            <a:noFill/>
          </a:ln>
        </p:spPr>
        <p:txBody>
          <a:bodyPr spcFirstLastPara="1" wrap="square" lIns="91425" tIns="91425" rIns="91425" bIns="91425" anchor="t" anchorCtr="0">
            <a:normAutofit/>
          </a:bodyPr>
          <a:lstStyle/>
          <a:p>
            <a:pPr marL="0" marR="0" lvl="0" indent="0" algn="ctr" rtl="0">
              <a:lnSpc>
                <a:spcPct val="100000"/>
              </a:lnSpc>
              <a:spcBef>
                <a:spcPts val="0"/>
              </a:spcBef>
              <a:spcAft>
                <a:spcPts val="0"/>
              </a:spcAft>
              <a:buClr>
                <a:srgbClr val="000000"/>
              </a:buClr>
              <a:buSzPts val="2500"/>
              <a:buFont typeface="Arial"/>
              <a:buNone/>
            </a:pPr>
            <a:r>
              <a:rPr lang="es" sz="2500" b="0" i="0" u="none" strike="noStrike" cap="none">
                <a:solidFill>
                  <a:srgbClr val="595959"/>
                </a:solidFill>
                <a:latin typeface="Montserrat Medium"/>
                <a:ea typeface="Montserrat Medium"/>
                <a:cs typeface="Montserrat Medium"/>
                <a:sym typeface="Montserrat Medium"/>
              </a:rPr>
              <a:t>PYTHON 1</a:t>
            </a:r>
            <a:endParaRPr sz="2500" b="0" i="0" u="none" strike="noStrike" cap="none">
              <a:solidFill>
                <a:srgbClr val="595959"/>
              </a:solidFill>
              <a:latin typeface="Montserrat Medium"/>
              <a:ea typeface="Montserrat Medium"/>
              <a:cs typeface="Montserrat Medium"/>
              <a:sym typeface="Montserrat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10"/>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Otros lenguajes de programación</a:t>
            </a:r>
            <a:endParaRPr/>
          </a:p>
        </p:txBody>
      </p:sp>
      <p:sp>
        <p:nvSpPr>
          <p:cNvPr id="205" name="Google Shape;205;p1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fontScale="92500" lnSpcReduction="20000"/>
          </a:bodyPr>
          <a:lstStyle/>
          <a:p>
            <a:pPr marL="0" lvl="0" indent="0" algn="l" rtl="0">
              <a:lnSpc>
                <a:spcPct val="115000"/>
              </a:lnSpc>
              <a:spcBef>
                <a:spcPts val="0"/>
              </a:spcBef>
              <a:spcAft>
                <a:spcPts val="0"/>
              </a:spcAft>
              <a:buSzPct val="108108"/>
              <a:buNone/>
            </a:pPr>
            <a:r>
              <a:rPr lang="es"/>
              <a:t>A diferencia de otros lenguajes de programación como C, C++ o Java, Python es interpretado y dinámicamente tipado. Lo que quiere decir que no es necesario compilar el código fuente para poder ejecutarlo (interpretado) y que sus variables pueden tomar distintos tipos de objetos (dinámicamente tipado).</a:t>
            </a:r>
            <a:endParaRPr/>
          </a:p>
          <a:p>
            <a:pPr marL="0" lvl="0" indent="0" algn="l" rtl="0">
              <a:lnSpc>
                <a:spcPct val="115000"/>
              </a:lnSpc>
              <a:spcBef>
                <a:spcPts val="1200"/>
              </a:spcBef>
              <a:spcAft>
                <a:spcPts val="0"/>
              </a:spcAft>
              <a:buSzPct val="108108"/>
              <a:buNone/>
            </a:pPr>
            <a:r>
              <a:rPr lang="es"/>
              <a:t>Python es fácil y sencillo de aprender. A través de su comprensión, podrás entender más fácilmente otros lenguajes de programación. Esto quiere decir que es una excelente opción comenzar a programar.</a:t>
            </a:r>
            <a:endParaRPr/>
          </a:p>
          <a:p>
            <a:pPr marL="0" lvl="0" indent="0" algn="l" rtl="0">
              <a:lnSpc>
                <a:spcPct val="115000"/>
              </a:lnSpc>
              <a:spcBef>
                <a:spcPts val="1200"/>
              </a:spcBef>
              <a:spcAft>
                <a:spcPts val="1200"/>
              </a:spcAft>
              <a:buSzPct val="108108"/>
              <a:buNone/>
            </a:pPr>
            <a:r>
              <a:rPr lang="es"/>
              <a:t>Python es uno de los lenguajes más utilizados en la actualidad.</a:t>
            </a:r>
            <a:endParaRPr/>
          </a:p>
        </p:txBody>
      </p:sp>
      <p:sp>
        <p:nvSpPr>
          <p:cNvPr id="206" name="Google Shape;206;p10"/>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endParaRPr/>
          </a:p>
        </p:txBody>
      </p:sp>
      <p:pic>
        <p:nvPicPr>
          <p:cNvPr id="207" name="Google Shape;207;p10"/>
          <p:cNvPicPr preferRelativeResize="0"/>
          <p:nvPr/>
        </p:nvPicPr>
        <p:blipFill rotWithShape="1">
          <a:blip r:embed="rId3">
            <a:alphaModFix/>
          </a:blip>
          <a:srcRect b="13111"/>
          <a:stretch/>
        </p:blipFill>
        <p:spPr>
          <a:xfrm>
            <a:off x="4832400" y="1152475"/>
            <a:ext cx="3931863" cy="3416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11"/>
          <p:cNvSpPr txBox="1"/>
          <p:nvPr/>
        </p:nvSpPr>
        <p:spPr>
          <a:xfrm>
            <a:off x="311700" y="597425"/>
            <a:ext cx="8503200" cy="5727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sz="2700">
                <a:solidFill>
                  <a:srgbClr val="000000"/>
                </a:solidFill>
                <a:latin typeface="Montserrat Medium"/>
                <a:ea typeface="Montserrat Medium"/>
                <a:cs typeface="Montserrat Medium"/>
                <a:sym typeface="Montserrat Medium"/>
              </a:rPr>
              <a:t>Instalación de Python y VSCode</a:t>
            </a:r>
            <a:endParaRPr sz="2700">
              <a:solidFill>
                <a:srgbClr val="000000"/>
              </a:solidFill>
              <a:latin typeface="Montserrat Medium"/>
              <a:ea typeface="Montserrat Medium"/>
              <a:cs typeface="Montserrat Medium"/>
              <a:sym typeface="Montserrat Medium"/>
            </a:endParaRPr>
          </a:p>
        </p:txBody>
      </p:sp>
      <p:sp>
        <p:nvSpPr>
          <p:cNvPr id="213" name="Google Shape;213;p11"/>
          <p:cNvSpPr txBox="1"/>
          <p:nvPr/>
        </p:nvSpPr>
        <p:spPr>
          <a:xfrm>
            <a:off x="432025" y="1135309"/>
            <a:ext cx="8280000" cy="33180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s" sz="1650">
                <a:solidFill>
                  <a:srgbClr val="595959"/>
                </a:solidFill>
                <a:latin typeface="Montserrat"/>
                <a:ea typeface="Montserrat"/>
                <a:cs typeface="Montserrat"/>
                <a:sym typeface="Montserrat"/>
              </a:rPr>
              <a:t>Necesitamos instalar el </a:t>
            </a:r>
            <a:r>
              <a:rPr lang="es" sz="1650" b="1">
                <a:solidFill>
                  <a:srgbClr val="595959"/>
                </a:solidFill>
                <a:latin typeface="Montserrat"/>
                <a:ea typeface="Montserrat"/>
                <a:cs typeface="Montserrat"/>
                <a:sym typeface="Montserrat"/>
              </a:rPr>
              <a:t>intérprete Python</a:t>
            </a:r>
            <a:r>
              <a:rPr lang="es" sz="1650">
                <a:solidFill>
                  <a:srgbClr val="595959"/>
                </a:solidFill>
                <a:latin typeface="Montserrat"/>
                <a:ea typeface="Montserrat"/>
                <a:cs typeface="Montserrat"/>
                <a:sym typeface="Montserrat"/>
              </a:rPr>
              <a:t> desde su </a:t>
            </a:r>
            <a:r>
              <a:rPr lang="es" sz="1650" u="sng">
                <a:solidFill>
                  <a:srgbClr val="0097A7"/>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página oficial</a:t>
            </a:r>
            <a:r>
              <a:rPr lang="es" sz="1650">
                <a:solidFill>
                  <a:srgbClr val="595959"/>
                </a:solidFill>
                <a:latin typeface="Montserrat"/>
                <a:ea typeface="Montserrat"/>
                <a:cs typeface="Montserrat"/>
                <a:sym typeface="Montserrat"/>
              </a:rPr>
              <a:t>. Asegúrate de instalar la última versión (o como mínimo la versión 3.8.x). Recuerda instalar tildando la opción “</a:t>
            </a:r>
            <a:r>
              <a:rPr lang="es" sz="1650" i="1">
                <a:solidFill>
                  <a:srgbClr val="595959"/>
                </a:solidFill>
                <a:latin typeface="Montserrat"/>
                <a:ea typeface="Montserrat"/>
                <a:cs typeface="Montserrat"/>
                <a:sym typeface="Montserrat"/>
              </a:rPr>
              <a:t>Agregar Python al PATH</a:t>
            </a:r>
            <a:r>
              <a:rPr lang="es" sz="1650">
                <a:solidFill>
                  <a:srgbClr val="595959"/>
                </a:solidFill>
                <a:latin typeface="Montserrat"/>
                <a:ea typeface="Montserrat"/>
                <a:cs typeface="Montserrat"/>
                <a:sym typeface="Montserrat"/>
              </a:rPr>
              <a:t>”. Al finalizar hacer click en “</a:t>
            </a:r>
            <a:r>
              <a:rPr lang="es" sz="1650" i="1">
                <a:solidFill>
                  <a:srgbClr val="595959"/>
                </a:solidFill>
                <a:latin typeface="Montserrat"/>
                <a:ea typeface="Montserrat"/>
                <a:cs typeface="Montserrat"/>
                <a:sym typeface="Montserrat"/>
              </a:rPr>
              <a:t>Disable path length limit</a:t>
            </a:r>
            <a:r>
              <a:rPr lang="es" sz="1650">
                <a:solidFill>
                  <a:srgbClr val="595959"/>
                </a:solidFill>
                <a:latin typeface="Montserrat"/>
                <a:ea typeface="Montserrat"/>
                <a:cs typeface="Montserrat"/>
                <a:sym typeface="Montserrat"/>
              </a:rPr>
              <a:t>”.</a:t>
            </a:r>
            <a:endParaRPr sz="1650">
              <a:solidFill>
                <a:srgbClr val="595959"/>
              </a:solidFill>
              <a:latin typeface="Montserrat"/>
              <a:ea typeface="Montserrat"/>
              <a:cs typeface="Montserrat"/>
              <a:sym typeface="Montserrat"/>
            </a:endParaRPr>
          </a:p>
          <a:p>
            <a:pPr marL="0" lvl="0" indent="0" algn="l" rtl="0">
              <a:lnSpc>
                <a:spcPct val="115000"/>
              </a:lnSpc>
              <a:spcBef>
                <a:spcPts val="1200"/>
              </a:spcBef>
              <a:spcAft>
                <a:spcPts val="1200"/>
              </a:spcAft>
              <a:buNone/>
            </a:pPr>
            <a:endParaRPr sz="1600">
              <a:solidFill>
                <a:srgbClr val="595959"/>
              </a:solidFill>
              <a:latin typeface="Montserrat"/>
              <a:ea typeface="Montserrat"/>
              <a:cs typeface="Montserrat"/>
              <a:sym typeface="Montserrat"/>
            </a:endParaRPr>
          </a:p>
        </p:txBody>
      </p:sp>
      <p:pic>
        <p:nvPicPr>
          <p:cNvPr id="214" name="Google Shape;214;p11"/>
          <p:cNvPicPr preferRelativeResize="0"/>
          <p:nvPr/>
        </p:nvPicPr>
        <p:blipFill>
          <a:blip r:embed="rId4">
            <a:alphaModFix/>
          </a:blip>
          <a:stretch>
            <a:fillRect/>
          </a:stretch>
        </p:blipFill>
        <p:spPr>
          <a:xfrm>
            <a:off x="604719" y="2471900"/>
            <a:ext cx="3363800" cy="2074775"/>
          </a:xfrm>
          <a:prstGeom prst="rect">
            <a:avLst/>
          </a:prstGeom>
          <a:noFill/>
          <a:ln>
            <a:noFill/>
          </a:ln>
          <a:effectLst>
            <a:outerShdw blurRad="57150" dist="19050" dir="5400000" algn="bl" rotWithShape="0">
              <a:srgbClr val="000000">
                <a:alpha val="50000"/>
              </a:srgbClr>
            </a:outerShdw>
          </a:effectLst>
        </p:spPr>
      </p:pic>
      <p:sp>
        <p:nvSpPr>
          <p:cNvPr id="215" name="Google Shape;215;p11"/>
          <p:cNvSpPr/>
          <p:nvPr/>
        </p:nvSpPr>
        <p:spPr>
          <a:xfrm>
            <a:off x="1488400" y="4210050"/>
            <a:ext cx="1620300" cy="291900"/>
          </a:xfrm>
          <a:prstGeom prst="rect">
            <a:avLst/>
          </a:prstGeom>
          <a:noFill/>
          <a:ln w="19050" cap="flat" cmpd="sng">
            <a:solidFill>
              <a:srgbClr val="FF45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16" name="Google Shape;216;p11"/>
          <p:cNvPicPr preferRelativeResize="0"/>
          <p:nvPr/>
        </p:nvPicPr>
        <p:blipFill>
          <a:blip r:embed="rId5">
            <a:alphaModFix/>
          </a:blip>
          <a:stretch>
            <a:fillRect/>
          </a:stretch>
        </p:blipFill>
        <p:spPr>
          <a:xfrm>
            <a:off x="4633775" y="2474862"/>
            <a:ext cx="3363800" cy="2068847"/>
          </a:xfrm>
          <a:prstGeom prst="rect">
            <a:avLst/>
          </a:prstGeom>
          <a:noFill/>
          <a:ln>
            <a:noFill/>
          </a:ln>
          <a:effectLst>
            <a:outerShdw blurRad="57150" dist="19050" dir="5400000" algn="bl" rotWithShape="0">
              <a:srgbClr val="000000">
                <a:alpha val="50000"/>
              </a:srgbClr>
            </a:outerShdw>
          </a:effectLst>
        </p:spPr>
      </p:pic>
      <p:sp>
        <p:nvSpPr>
          <p:cNvPr id="217" name="Google Shape;217;p11"/>
          <p:cNvSpPr/>
          <p:nvPr/>
        </p:nvSpPr>
        <p:spPr>
          <a:xfrm>
            <a:off x="5578375" y="3703025"/>
            <a:ext cx="2419200" cy="394800"/>
          </a:xfrm>
          <a:prstGeom prst="rect">
            <a:avLst/>
          </a:prstGeom>
          <a:noFill/>
          <a:ln w="19050" cap="flat" cmpd="sng">
            <a:solidFill>
              <a:srgbClr val="FF45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g20dab78c1be_0_0"/>
          <p:cNvSpPr txBox="1"/>
          <p:nvPr/>
        </p:nvSpPr>
        <p:spPr>
          <a:xfrm>
            <a:off x="311700" y="597425"/>
            <a:ext cx="8503200" cy="5727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sz="2700">
                <a:solidFill>
                  <a:srgbClr val="000000"/>
                </a:solidFill>
                <a:latin typeface="Montserrat Medium"/>
                <a:ea typeface="Montserrat Medium"/>
                <a:cs typeface="Montserrat Medium"/>
                <a:sym typeface="Montserrat Medium"/>
              </a:rPr>
              <a:t>Instalación de Python y VSCode</a:t>
            </a:r>
            <a:endParaRPr sz="2700">
              <a:solidFill>
                <a:srgbClr val="000000"/>
              </a:solidFill>
              <a:latin typeface="Montserrat Medium"/>
              <a:ea typeface="Montserrat Medium"/>
              <a:cs typeface="Montserrat Medium"/>
              <a:sym typeface="Montserrat Medium"/>
            </a:endParaRPr>
          </a:p>
        </p:txBody>
      </p:sp>
      <p:sp>
        <p:nvSpPr>
          <p:cNvPr id="223" name="Google Shape;223;g20dab78c1be_0_0"/>
          <p:cNvSpPr txBox="1"/>
          <p:nvPr/>
        </p:nvSpPr>
        <p:spPr>
          <a:xfrm>
            <a:off x="432025" y="1304875"/>
            <a:ext cx="8280000" cy="33180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s" sz="1650">
                <a:solidFill>
                  <a:srgbClr val="595959"/>
                </a:solidFill>
                <a:latin typeface="Montserrat"/>
                <a:ea typeface="Montserrat"/>
                <a:cs typeface="Montserrat"/>
                <a:sym typeface="Montserrat"/>
              </a:rPr>
              <a:t>Utilizaremos un editor de texto. </a:t>
            </a:r>
            <a:r>
              <a:rPr lang="es" sz="1650" b="1">
                <a:solidFill>
                  <a:srgbClr val="595959"/>
                </a:solidFill>
                <a:latin typeface="Montserrat"/>
                <a:ea typeface="Montserrat"/>
                <a:cs typeface="Montserrat"/>
                <a:sym typeface="Montserrat"/>
              </a:rPr>
              <a:t>Visual Studio Code</a:t>
            </a:r>
            <a:r>
              <a:rPr lang="es" sz="1650">
                <a:solidFill>
                  <a:srgbClr val="595959"/>
                </a:solidFill>
                <a:latin typeface="Montserrat"/>
                <a:ea typeface="Montserrat"/>
                <a:cs typeface="Montserrat"/>
                <a:sym typeface="Montserrat"/>
              </a:rPr>
              <a:t> funciona perfectamente, y si aún no lo tienes, lo puedes descargar desde su </a:t>
            </a:r>
            <a:r>
              <a:rPr lang="es" sz="1650" u="sng">
                <a:solidFill>
                  <a:srgbClr val="0097A7"/>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página oficial</a:t>
            </a:r>
            <a:r>
              <a:rPr lang="es" sz="1650">
                <a:solidFill>
                  <a:srgbClr val="595959"/>
                </a:solidFill>
                <a:latin typeface="Montserrat"/>
                <a:ea typeface="Montserrat"/>
                <a:cs typeface="Montserrat"/>
                <a:sym typeface="Montserrat"/>
              </a:rPr>
              <a:t>.</a:t>
            </a:r>
            <a:endParaRPr sz="1650">
              <a:solidFill>
                <a:srgbClr val="595959"/>
              </a:solidFill>
              <a:latin typeface="Montserrat"/>
              <a:ea typeface="Montserrat"/>
              <a:cs typeface="Montserrat"/>
              <a:sym typeface="Montserrat"/>
            </a:endParaRPr>
          </a:p>
          <a:p>
            <a:pPr marL="0" lvl="0" indent="0" algn="l" rtl="0">
              <a:lnSpc>
                <a:spcPct val="115000"/>
              </a:lnSpc>
              <a:spcBef>
                <a:spcPts val="1200"/>
              </a:spcBef>
              <a:spcAft>
                <a:spcPts val="1200"/>
              </a:spcAft>
              <a:buNone/>
            </a:pPr>
            <a:endParaRPr sz="1600">
              <a:solidFill>
                <a:srgbClr val="595959"/>
              </a:solidFill>
              <a:latin typeface="Montserrat"/>
              <a:ea typeface="Montserrat"/>
              <a:cs typeface="Montserrat"/>
              <a:sym typeface="Montserrat"/>
            </a:endParaRPr>
          </a:p>
        </p:txBody>
      </p:sp>
      <p:pic>
        <p:nvPicPr>
          <p:cNvPr id="224" name="Google Shape;224;g20dab78c1be_0_0">
            <a:hlinkClick r:id="rId4"/>
          </p:cNvPr>
          <p:cNvPicPr preferRelativeResize="0"/>
          <p:nvPr/>
        </p:nvPicPr>
        <p:blipFill rotWithShape="1">
          <a:blip r:embed="rId5">
            <a:alphaModFix/>
          </a:blip>
          <a:srcRect/>
          <a:stretch/>
        </p:blipFill>
        <p:spPr>
          <a:xfrm>
            <a:off x="2789300" y="2562324"/>
            <a:ext cx="882600" cy="882625"/>
          </a:xfrm>
          <a:prstGeom prst="rect">
            <a:avLst/>
          </a:prstGeom>
          <a:noFill/>
          <a:ln>
            <a:noFill/>
          </a:ln>
        </p:spPr>
      </p:pic>
      <p:pic>
        <p:nvPicPr>
          <p:cNvPr id="225" name="Google Shape;225;g20dab78c1be_0_0">
            <a:hlinkClick r:id="rId3"/>
          </p:cNvPr>
          <p:cNvPicPr preferRelativeResize="0"/>
          <p:nvPr/>
        </p:nvPicPr>
        <p:blipFill rotWithShape="1">
          <a:blip r:embed="rId6">
            <a:alphaModFix/>
          </a:blip>
          <a:srcRect/>
          <a:stretch/>
        </p:blipFill>
        <p:spPr>
          <a:xfrm>
            <a:off x="5436925" y="2581050"/>
            <a:ext cx="917775" cy="845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2"/>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Extensión para VS Code</a:t>
            </a:r>
            <a:endParaRPr/>
          </a:p>
        </p:txBody>
      </p:sp>
      <p:sp>
        <p:nvSpPr>
          <p:cNvPr id="231" name="Google Shape;231;p12"/>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232" name="Google Shape;232;p12">
            <a:hlinkClick r:id="rId3"/>
          </p:cNvPr>
          <p:cNvPicPr preferRelativeResize="0"/>
          <p:nvPr/>
        </p:nvPicPr>
        <p:blipFill rotWithShape="1">
          <a:blip r:embed="rId4">
            <a:alphaModFix/>
          </a:blip>
          <a:srcRect t="17389"/>
          <a:stretch/>
        </p:blipFill>
        <p:spPr>
          <a:xfrm>
            <a:off x="0" y="1312227"/>
            <a:ext cx="9144000" cy="2997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3"/>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Escribiendo código Python</a:t>
            </a:r>
            <a:endParaRPr/>
          </a:p>
        </p:txBody>
      </p:sp>
      <p:sp>
        <p:nvSpPr>
          <p:cNvPr id="238" name="Google Shape;238;p13"/>
          <p:cNvSpPr txBox="1">
            <a:spLocks noGrp="1"/>
          </p:cNvSpPr>
          <p:nvPr>
            <p:ph type="body" idx="1"/>
          </p:nvPr>
        </p:nvSpPr>
        <p:spPr>
          <a:xfrm>
            <a:off x="432025" y="1304875"/>
            <a:ext cx="8280000" cy="3302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300"/>
              <a:buFont typeface="Montserrat"/>
              <a:buNone/>
            </a:pPr>
            <a:r>
              <a:rPr lang="es" sz="1650"/>
              <a:t>Los archivos de Python tienen una extensión </a:t>
            </a:r>
            <a:r>
              <a:rPr lang="es" sz="1650" b="1"/>
              <a:t>.py.</a:t>
            </a:r>
            <a:endParaRPr sz="1650" b="1"/>
          </a:p>
          <a:p>
            <a:pPr marL="0" lvl="0" indent="0" algn="l" rtl="0">
              <a:lnSpc>
                <a:spcPct val="100000"/>
              </a:lnSpc>
              <a:spcBef>
                <a:spcPts val="601"/>
              </a:spcBef>
              <a:spcAft>
                <a:spcPts val="0"/>
              </a:spcAft>
              <a:buClr>
                <a:schemeClr val="dk1"/>
              </a:buClr>
              <a:buSzPts val="1300"/>
              <a:buFont typeface="Montserrat"/>
              <a:buNone/>
            </a:pPr>
            <a:endParaRPr sz="1650"/>
          </a:p>
        </p:txBody>
      </p:sp>
      <p:pic>
        <p:nvPicPr>
          <p:cNvPr id="239" name="Google Shape;239;p13"/>
          <p:cNvPicPr preferRelativeResize="0"/>
          <p:nvPr/>
        </p:nvPicPr>
        <p:blipFill rotWithShape="1">
          <a:blip r:embed="rId3">
            <a:alphaModFix/>
          </a:blip>
          <a:srcRect/>
          <a:stretch/>
        </p:blipFill>
        <p:spPr>
          <a:xfrm>
            <a:off x="1903613" y="2842775"/>
            <a:ext cx="3324225" cy="952500"/>
          </a:xfrm>
          <a:prstGeom prst="rect">
            <a:avLst/>
          </a:prstGeom>
          <a:noFill/>
          <a:ln>
            <a:noFill/>
          </a:ln>
        </p:spPr>
      </p:pic>
      <p:pic>
        <p:nvPicPr>
          <p:cNvPr id="240" name="Google Shape;240;p13"/>
          <p:cNvPicPr preferRelativeResize="0"/>
          <p:nvPr/>
        </p:nvPicPr>
        <p:blipFill rotWithShape="1">
          <a:blip r:embed="rId4">
            <a:alphaModFix/>
          </a:blip>
          <a:srcRect/>
          <a:stretch/>
        </p:blipFill>
        <p:spPr>
          <a:xfrm>
            <a:off x="6053450" y="3200408"/>
            <a:ext cx="1199520" cy="237240"/>
          </a:xfrm>
          <a:prstGeom prst="rect">
            <a:avLst/>
          </a:prstGeom>
          <a:noFill/>
          <a:ln>
            <a:noFill/>
          </a:ln>
        </p:spPr>
      </p:pic>
      <p:sp>
        <p:nvSpPr>
          <p:cNvPr id="241" name="Google Shape;241;p13"/>
          <p:cNvSpPr/>
          <p:nvPr/>
        </p:nvSpPr>
        <p:spPr>
          <a:xfrm>
            <a:off x="5618400" y="1698400"/>
            <a:ext cx="2978100" cy="1177200"/>
          </a:xfrm>
          <a:prstGeom prst="flowChartAlternateProcess">
            <a:avLst/>
          </a:prstGeom>
          <a:solidFill>
            <a:srgbClr val="FFD966"/>
          </a:solidFill>
          <a:ln w="9525" cap="flat" cmpd="sng">
            <a:solidFill>
              <a:srgbClr val="3465A4"/>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s" sz="1400" b="0" i="0" u="none" strike="noStrike" cap="none">
                <a:solidFill>
                  <a:schemeClr val="dk2"/>
                </a:solidFill>
                <a:latin typeface="Montserrat"/>
                <a:ea typeface="Montserrat"/>
                <a:cs typeface="Montserrat"/>
                <a:sym typeface="Montserrat"/>
              </a:rPr>
              <a:t>La terminal muestra la </a:t>
            </a:r>
            <a:r>
              <a:rPr lang="es" sz="1400" b="1" i="0" u="none" strike="noStrike" cap="none">
                <a:solidFill>
                  <a:schemeClr val="dk2"/>
                </a:solidFill>
                <a:latin typeface="Montserrat"/>
                <a:ea typeface="Montserrat"/>
                <a:cs typeface="Montserrat"/>
                <a:sym typeface="Montserrat"/>
              </a:rPr>
              <a:t>salida</a:t>
            </a:r>
            <a:r>
              <a:rPr lang="es" sz="1400" b="0" i="0" u="none" strike="noStrike" cap="none">
                <a:solidFill>
                  <a:schemeClr val="dk2"/>
                </a:solidFill>
                <a:latin typeface="Montserrat"/>
                <a:ea typeface="Montserrat"/>
                <a:cs typeface="Montserrat"/>
                <a:sym typeface="Montserrat"/>
              </a:rPr>
              <a:t> del programa. </a:t>
            </a:r>
            <a:endParaRPr sz="1400" b="0" i="0" u="none" strike="noStrike" cap="none">
              <a:solidFill>
                <a:schemeClr val="dk2"/>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s" sz="1400" b="0" i="0" u="none" strike="noStrike" cap="none">
                <a:solidFill>
                  <a:schemeClr val="dk2"/>
                </a:solidFill>
                <a:latin typeface="Montserrat"/>
                <a:ea typeface="Montserrat"/>
                <a:cs typeface="Montserrat"/>
                <a:sym typeface="Montserrat"/>
              </a:rPr>
              <a:t>Se puede limpiar escribiendo el comando </a:t>
            </a:r>
            <a:r>
              <a:rPr lang="es" sz="1400" b="1" i="0" u="none" strike="noStrike" cap="none">
                <a:solidFill>
                  <a:schemeClr val="dk2"/>
                </a:solidFill>
                <a:latin typeface="Montserrat"/>
                <a:ea typeface="Montserrat"/>
                <a:cs typeface="Montserrat"/>
                <a:sym typeface="Montserrat"/>
              </a:rPr>
              <a:t>clear</a:t>
            </a:r>
            <a:endParaRPr sz="1400" b="1" i="0" u="none" strike="noStrike" cap="none">
              <a:solidFill>
                <a:schemeClr val="dk2"/>
              </a:solidFill>
              <a:latin typeface="Montserrat"/>
              <a:ea typeface="Montserrat"/>
              <a:cs typeface="Montserrat"/>
              <a:sym typeface="Montserrat"/>
            </a:endParaRPr>
          </a:p>
        </p:txBody>
      </p:sp>
      <p:cxnSp>
        <p:nvCxnSpPr>
          <p:cNvPr id="242" name="Google Shape;242;p13"/>
          <p:cNvCxnSpPr>
            <a:stCxn id="239" idx="3"/>
          </p:cNvCxnSpPr>
          <p:nvPr/>
        </p:nvCxnSpPr>
        <p:spPr>
          <a:xfrm>
            <a:off x="5227838" y="3319025"/>
            <a:ext cx="825600" cy="13500"/>
          </a:xfrm>
          <a:prstGeom prst="straightConnector1">
            <a:avLst/>
          </a:prstGeom>
          <a:noFill/>
          <a:ln w="28575" cap="flat" cmpd="sng">
            <a:solidFill>
              <a:srgbClr val="FF4500"/>
            </a:solidFill>
            <a:prstDash val="solid"/>
            <a:round/>
            <a:headEnd type="none" w="sm" len="sm"/>
            <a:tailEnd type="triangle" w="med" len="med"/>
          </a:ln>
        </p:spPr>
      </p:cxnSp>
      <p:sp>
        <p:nvSpPr>
          <p:cNvPr id="243" name="Google Shape;243;p13"/>
          <p:cNvSpPr txBox="1"/>
          <p:nvPr/>
        </p:nvSpPr>
        <p:spPr>
          <a:xfrm>
            <a:off x="5214350" y="2978225"/>
            <a:ext cx="8391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 sz="1400" b="0" i="0" u="none" strike="noStrike" cap="none">
                <a:solidFill>
                  <a:schemeClr val="dk2"/>
                </a:solidFill>
                <a:latin typeface="Montserrat"/>
                <a:ea typeface="Montserrat"/>
                <a:cs typeface="Montserrat"/>
                <a:sym typeface="Montserrat"/>
              </a:rPr>
              <a:t>Salida</a:t>
            </a:r>
            <a:endParaRPr sz="1400" b="0" i="0" u="none" strike="noStrike" cap="none">
              <a:solidFill>
                <a:schemeClr val="dk2"/>
              </a:solidFill>
              <a:latin typeface="Montserrat"/>
              <a:ea typeface="Montserrat"/>
              <a:cs typeface="Montserrat"/>
              <a:sym typeface="Montserrat"/>
            </a:endParaRPr>
          </a:p>
        </p:txBody>
      </p:sp>
      <p:cxnSp>
        <p:nvCxnSpPr>
          <p:cNvPr id="244" name="Google Shape;244;p13"/>
          <p:cNvCxnSpPr>
            <a:stCxn id="241" idx="2"/>
            <a:endCxn id="240" idx="0"/>
          </p:cNvCxnSpPr>
          <p:nvPr/>
        </p:nvCxnSpPr>
        <p:spPr>
          <a:xfrm flipH="1">
            <a:off x="6653250" y="2875600"/>
            <a:ext cx="454200" cy="324900"/>
          </a:xfrm>
          <a:prstGeom prst="straightConnector1">
            <a:avLst/>
          </a:prstGeom>
          <a:noFill/>
          <a:ln w="28575" cap="flat" cmpd="sng">
            <a:solidFill>
              <a:schemeClr val="dk2"/>
            </a:solidFill>
            <a:prstDash val="solid"/>
            <a:round/>
            <a:headEnd type="none" w="sm" len="sm"/>
            <a:tailEnd type="triangle" w="med" len="med"/>
          </a:ln>
        </p:spPr>
      </p:cxnSp>
      <p:sp>
        <p:nvSpPr>
          <p:cNvPr id="245" name="Google Shape;245;p13"/>
          <p:cNvSpPr/>
          <p:nvPr/>
        </p:nvSpPr>
        <p:spPr>
          <a:xfrm>
            <a:off x="3944600" y="1698400"/>
            <a:ext cx="1368600" cy="837000"/>
          </a:xfrm>
          <a:prstGeom prst="flowChartAlternateProcess">
            <a:avLst/>
          </a:prstGeom>
          <a:solidFill>
            <a:srgbClr val="FFD966"/>
          </a:solidFill>
          <a:ln w="9525" cap="flat" cmpd="sng">
            <a:solidFill>
              <a:srgbClr val="3465A4"/>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601"/>
              </a:spcBef>
              <a:spcAft>
                <a:spcPts val="0"/>
              </a:spcAft>
              <a:buClr>
                <a:schemeClr val="dk1"/>
              </a:buClr>
              <a:buSzPts val="1300"/>
              <a:buFont typeface="Montserrat"/>
              <a:buNone/>
            </a:pPr>
            <a:r>
              <a:rPr lang="es" sz="1400" b="0" i="0" u="none" strike="noStrike" cap="none">
                <a:solidFill>
                  <a:schemeClr val="dk2"/>
                </a:solidFill>
                <a:latin typeface="Montserrat"/>
                <a:ea typeface="Montserrat"/>
                <a:cs typeface="Montserrat"/>
                <a:sym typeface="Montserrat"/>
              </a:rPr>
              <a:t>Este ícono </a:t>
            </a:r>
            <a:r>
              <a:rPr lang="es" sz="1400" b="1" i="0" u="none" strike="noStrike" cap="none">
                <a:solidFill>
                  <a:schemeClr val="dk2"/>
                </a:solidFill>
                <a:latin typeface="Montserrat"/>
                <a:ea typeface="Montserrat"/>
                <a:cs typeface="Montserrat"/>
                <a:sym typeface="Montserrat"/>
              </a:rPr>
              <a:t>ejecuta</a:t>
            </a:r>
            <a:r>
              <a:rPr lang="es" sz="1400" b="0" i="0" u="none" strike="noStrike" cap="none">
                <a:solidFill>
                  <a:schemeClr val="dk2"/>
                </a:solidFill>
                <a:latin typeface="Montserrat"/>
                <a:ea typeface="Montserrat"/>
                <a:cs typeface="Montserrat"/>
                <a:sym typeface="Montserrat"/>
              </a:rPr>
              <a:t> el programa</a:t>
            </a:r>
            <a:endParaRPr sz="1400" b="0" i="0" u="none" strike="noStrike" cap="none">
              <a:solidFill>
                <a:schemeClr val="dk2"/>
              </a:solidFill>
              <a:latin typeface="Montserrat"/>
              <a:ea typeface="Montserrat"/>
              <a:cs typeface="Montserrat"/>
              <a:sym typeface="Montserrat"/>
            </a:endParaRPr>
          </a:p>
        </p:txBody>
      </p:sp>
      <p:cxnSp>
        <p:nvCxnSpPr>
          <p:cNvPr id="246" name="Google Shape;246;p13"/>
          <p:cNvCxnSpPr>
            <a:stCxn id="245" idx="2"/>
          </p:cNvCxnSpPr>
          <p:nvPr/>
        </p:nvCxnSpPr>
        <p:spPr>
          <a:xfrm flipH="1">
            <a:off x="4580600" y="2535400"/>
            <a:ext cx="48300" cy="314100"/>
          </a:xfrm>
          <a:prstGeom prst="straightConnector1">
            <a:avLst/>
          </a:prstGeom>
          <a:noFill/>
          <a:ln w="28575" cap="flat" cmpd="sng">
            <a:solidFill>
              <a:schemeClr val="dk2"/>
            </a:solidFill>
            <a:prstDash val="solid"/>
            <a:round/>
            <a:headEnd type="none" w="sm" len="sm"/>
            <a:tailEnd type="triangle" w="med" len="med"/>
          </a:ln>
        </p:spPr>
      </p:cxnSp>
      <p:sp>
        <p:nvSpPr>
          <p:cNvPr id="247" name="Google Shape;247;p13"/>
          <p:cNvSpPr/>
          <p:nvPr/>
        </p:nvSpPr>
        <p:spPr>
          <a:xfrm>
            <a:off x="1086550" y="1834700"/>
            <a:ext cx="2205900" cy="459300"/>
          </a:xfrm>
          <a:prstGeom prst="flowChartAlternateProcess">
            <a:avLst/>
          </a:prstGeom>
          <a:solidFill>
            <a:srgbClr val="FFD966"/>
          </a:solidFill>
          <a:ln w="9525" cap="flat" cmpd="sng">
            <a:solidFill>
              <a:srgbClr val="3465A4"/>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601"/>
              </a:spcBef>
              <a:spcAft>
                <a:spcPts val="0"/>
              </a:spcAft>
              <a:buClr>
                <a:schemeClr val="dk1"/>
              </a:buClr>
              <a:buSzPts val="1300"/>
              <a:buFont typeface="Montserrat"/>
              <a:buNone/>
            </a:pPr>
            <a:r>
              <a:rPr lang="es" sz="1400" b="0" i="0" u="none" strike="noStrike" cap="none">
                <a:solidFill>
                  <a:schemeClr val="dk2"/>
                </a:solidFill>
                <a:latin typeface="Montserrat"/>
                <a:ea typeface="Montserrat"/>
                <a:cs typeface="Montserrat"/>
                <a:sym typeface="Montserrat"/>
              </a:rPr>
              <a:t>Nombre del archivo</a:t>
            </a:r>
            <a:endParaRPr sz="1400" b="0" i="0" u="none" strike="noStrike" cap="none">
              <a:solidFill>
                <a:schemeClr val="dk2"/>
              </a:solidFill>
              <a:latin typeface="Montserrat"/>
              <a:ea typeface="Montserrat"/>
              <a:cs typeface="Montserrat"/>
              <a:sym typeface="Montserrat"/>
            </a:endParaRPr>
          </a:p>
        </p:txBody>
      </p:sp>
      <p:cxnSp>
        <p:nvCxnSpPr>
          <p:cNvPr id="248" name="Google Shape;248;p13"/>
          <p:cNvCxnSpPr>
            <a:stCxn id="247" idx="2"/>
          </p:cNvCxnSpPr>
          <p:nvPr/>
        </p:nvCxnSpPr>
        <p:spPr>
          <a:xfrm>
            <a:off x="2189500" y="2294000"/>
            <a:ext cx="676500" cy="547500"/>
          </a:xfrm>
          <a:prstGeom prst="straightConnector1">
            <a:avLst/>
          </a:prstGeom>
          <a:noFill/>
          <a:ln w="28575" cap="flat" cmpd="sng">
            <a:solidFill>
              <a:schemeClr val="dk2"/>
            </a:solidFill>
            <a:prstDash val="solid"/>
            <a:round/>
            <a:headEnd type="none" w="sm" len="sm"/>
            <a:tailEnd type="triangle" w="med" len="med"/>
          </a:ln>
        </p:spPr>
      </p:cxnSp>
      <p:sp>
        <p:nvSpPr>
          <p:cNvPr id="249" name="Google Shape;249;p13"/>
          <p:cNvSpPr/>
          <p:nvPr/>
        </p:nvSpPr>
        <p:spPr>
          <a:xfrm>
            <a:off x="2462788" y="3965375"/>
            <a:ext cx="2205900" cy="459300"/>
          </a:xfrm>
          <a:prstGeom prst="flowChartAlternateProcess">
            <a:avLst/>
          </a:prstGeom>
          <a:solidFill>
            <a:srgbClr val="FFD966"/>
          </a:solidFill>
          <a:ln w="9525" cap="flat" cmpd="sng">
            <a:solidFill>
              <a:srgbClr val="3465A4"/>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601"/>
              </a:spcBef>
              <a:spcAft>
                <a:spcPts val="0"/>
              </a:spcAft>
              <a:buClr>
                <a:schemeClr val="dk1"/>
              </a:buClr>
              <a:buSzPts val="1300"/>
              <a:buFont typeface="Montserrat"/>
              <a:buNone/>
            </a:pPr>
            <a:r>
              <a:rPr lang="es" sz="1400" b="0" i="0" u="none" strike="noStrike" cap="none">
                <a:solidFill>
                  <a:schemeClr val="dk2"/>
                </a:solidFill>
                <a:latin typeface="Montserrat"/>
                <a:ea typeface="Montserrat"/>
                <a:cs typeface="Montserrat"/>
                <a:sym typeface="Montserrat"/>
              </a:rPr>
              <a:t>Código del programa</a:t>
            </a:r>
            <a:endParaRPr sz="1400" b="0" i="0" u="none" strike="noStrike" cap="none">
              <a:solidFill>
                <a:schemeClr val="dk2"/>
              </a:solidFill>
              <a:latin typeface="Montserrat"/>
              <a:ea typeface="Montserrat"/>
              <a:cs typeface="Montserrat"/>
              <a:sym typeface="Montserrat"/>
            </a:endParaRPr>
          </a:p>
        </p:txBody>
      </p:sp>
      <p:cxnSp>
        <p:nvCxnSpPr>
          <p:cNvPr id="250" name="Google Shape;250;p13"/>
          <p:cNvCxnSpPr>
            <a:stCxn id="249" idx="0"/>
          </p:cNvCxnSpPr>
          <p:nvPr/>
        </p:nvCxnSpPr>
        <p:spPr>
          <a:xfrm rot="10800000">
            <a:off x="3364738" y="3807275"/>
            <a:ext cx="201000" cy="158100"/>
          </a:xfrm>
          <a:prstGeom prst="straightConnector1">
            <a:avLst/>
          </a:prstGeom>
          <a:noFill/>
          <a:ln w="28575" cap="flat" cmpd="sng">
            <a:solidFill>
              <a:schemeClr val="dk2"/>
            </a:solidFill>
            <a:prstDash val="solid"/>
            <a:round/>
            <a:headEnd type="none" w="sm" len="sm"/>
            <a:tailEnd type="triangl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4"/>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Comentarios en línea, en bloque y docstrings</a:t>
            </a:r>
            <a:endParaRPr/>
          </a:p>
        </p:txBody>
      </p:sp>
      <p:sp>
        <p:nvSpPr>
          <p:cNvPr id="256" name="Google Shape;256;p14"/>
          <p:cNvSpPr txBox="1">
            <a:spLocks noGrp="1"/>
          </p:cNvSpPr>
          <p:nvPr>
            <p:ph type="body" idx="1"/>
          </p:nvPr>
        </p:nvSpPr>
        <p:spPr>
          <a:xfrm>
            <a:off x="432025" y="1304875"/>
            <a:ext cx="8280000" cy="3302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s" sz="1650"/>
              <a:t>Los comentarios en el código sirven para aclarar los objetivos de ciertas partes del programa. Python permite comentarios </a:t>
            </a:r>
            <a:r>
              <a:rPr lang="es" sz="1650" b="1"/>
              <a:t>en línea</a:t>
            </a:r>
            <a:r>
              <a:rPr lang="es" sz="1650"/>
              <a:t> con </a:t>
            </a:r>
            <a:r>
              <a:rPr lang="es" sz="1650" b="1"/>
              <a:t>#</a:t>
            </a:r>
            <a:r>
              <a:rPr lang="es" sz="1650"/>
              <a:t>, o </a:t>
            </a:r>
            <a:r>
              <a:rPr lang="es" sz="1650" b="1"/>
              <a:t>en bloque</a:t>
            </a:r>
            <a:r>
              <a:rPr lang="es" sz="1650"/>
              <a:t> con triples comillas simples. También existen los </a:t>
            </a:r>
            <a:r>
              <a:rPr lang="es" sz="1650" b="1"/>
              <a:t>docstrings</a:t>
            </a:r>
            <a:r>
              <a:rPr lang="es" sz="1650"/>
              <a:t> (triples comillas dobles), utilizados para generar la documentación de un programa en forma automática con alguna herramienta externa.</a:t>
            </a:r>
            <a:endParaRPr sz="1650"/>
          </a:p>
        </p:txBody>
      </p:sp>
      <p:sp>
        <p:nvSpPr>
          <p:cNvPr id="257" name="Google Shape;257;p14"/>
          <p:cNvSpPr/>
          <p:nvPr/>
        </p:nvSpPr>
        <p:spPr>
          <a:xfrm>
            <a:off x="1480075" y="3058250"/>
            <a:ext cx="6092100" cy="13842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96E072"/>
              </a:buClr>
              <a:buSzPts val="1400"/>
              <a:buFont typeface="Consolas"/>
              <a:buNone/>
            </a:pPr>
            <a:r>
              <a:rPr lang="es" sz="1200" b="0" i="0" u="none" strike="noStrike" cap="none">
                <a:solidFill>
                  <a:srgbClr val="96E072"/>
                </a:solidFill>
                <a:latin typeface="Consolas"/>
                <a:ea typeface="Consolas"/>
                <a:cs typeface="Consolas"/>
                <a:sym typeface="Consolas"/>
              </a:rPr>
              <a:t>'''</a:t>
            </a:r>
            <a:endParaRPr sz="1200" b="0" i="0" u="none" strike="noStrike" cap="none">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Clr>
                <a:srgbClr val="96E072"/>
              </a:buClr>
              <a:buSzPts val="1400"/>
              <a:buFont typeface="Consolas"/>
              <a:buNone/>
            </a:pPr>
            <a:r>
              <a:rPr lang="es" sz="1200" b="0" i="0" u="none" strike="noStrike" cap="none">
                <a:solidFill>
                  <a:srgbClr val="96E072"/>
                </a:solidFill>
                <a:latin typeface="Consolas"/>
                <a:ea typeface="Consolas"/>
                <a:cs typeface="Consolas"/>
                <a:sym typeface="Consolas"/>
              </a:rPr>
              <a:t>Comentarios</a:t>
            </a:r>
            <a:r>
              <a:rPr lang="es" sz="1200" b="0" i="0" u="none" strike="noStrike" cap="none">
                <a:solidFill>
                  <a:srgbClr val="000000"/>
                </a:solidFill>
                <a:latin typeface="Consolas"/>
                <a:ea typeface="Consolas"/>
                <a:cs typeface="Consolas"/>
                <a:sym typeface="Consolas"/>
              </a:rPr>
              <a:t> </a:t>
            </a:r>
            <a:r>
              <a:rPr lang="es" sz="1200" b="0" i="0" u="none" strike="noStrike" cap="none">
                <a:solidFill>
                  <a:srgbClr val="96E072"/>
                </a:solidFill>
                <a:latin typeface="Consolas"/>
                <a:ea typeface="Consolas"/>
                <a:cs typeface="Consolas"/>
                <a:sym typeface="Consolas"/>
              </a:rPr>
              <a:t>en</a:t>
            </a:r>
            <a:r>
              <a:rPr lang="es" sz="1200" b="0" i="0" u="none" strike="noStrike" cap="none">
                <a:solidFill>
                  <a:srgbClr val="000000"/>
                </a:solidFill>
                <a:latin typeface="Consolas"/>
                <a:ea typeface="Consolas"/>
                <a:cs typeface="Consolas"/>
                <a:sym typeface="Consolas"/>
              </a:rPr>
              <a:t> </a:t>
            </a:r>
            <a:r>
              <a:rPr lang="es" sz="1200" b="0" i="0" u="none" strike="noStrike" cap="none">
                <a:solidFill>
                  <a:srgbClr val="96E072"/>
                </a:solidFill>
                <a:latin typeface="Consolas"/>
                <a:ea typeface="Consolas"/>
                <a:cs typeface="Consolas"/>
                <a:sym typeface="Consolas"/>
              </a:rPr>
              <a:t>bloque</a:t>
            </a:r>
            <a:endParaRPr sz="1200" b="0" i="0" u="none" strike="noStrike" cap="none">
              <a:solidFill>
                <a:srgbClr val="96E072"/>
              </a:solidFill>
              <a:latin typeface="Consolas"/>
              <a:ea typeface="Consolas"/>
              <a:cs typeface="Consolas"/>
              <a:sym typeface="Consolas"/>
            </a:endParaRPr>
          </a:p>
          <a:p>
            <a:pPr marL="0" marR="0" lvl="0" indent="0" algn="l" rtl="0">
              <a:lnSpc>
                <a:spcPct val="100000"/>
              </a:lnSpc>
              <a:spcBef>
                <a:spcPts val="0"/>
              </a:spcBef>
              <a:spcAft>
                <a:spcPts val="0"/>
              </a:spcAft>
              <a:buClr>
                <a:srgbClr val="96E072"/>
              </a:buClr>
              <a:buSzPts val="1400"/>
              <a:buFont typeface="Consolas"/>
              <a:buNone/>
            </a:pPr>
            <a:r>
              <a:rPr lang="es" sz="1200" b="0" i="0" u="none" strike="noStrike" cap="none">
                <a:solidFill>
                  <a:srgbClr val="96E072"/>
                </a:solidFill>
                <a:latin typeface="Consolas"/>
                <a:ea typeface="Consolas"/>
                <a:cs typeface="Consolas"/>
                <a:sym typeface="Consolas"/>
              </a:rPr>
              <a:t>Este es un ejemplo de los tipos de comentarios que posee Python.</a:t>
            </a:r>
            <a:endParaRPr sz="1200" b="0" i="0" u="none" strike="noStrike" cap="none">
              <a:solidFill>
                <a:srgbClr val="96E072"/>
              </a:solidFill>
              <a:latin typeface="Consolas"/>
              <a:ea typeface="Consolas"/>
              <a:cs typeface="Consolas"/>
              <a:sym typeface="Consolas"/>
            </a:endParaRPr>
          </a:p>
          <a:p>
            <a:pPr marL="0" marR="0" lvl="0" indent="0" algn="l" rtl="0">
              <a:lnSpc>
                <a:spcPct val="100000"/>
              </a:lnSpc>
              <a:spcBef>
                <a:spcPts val="0"/>
              </a:spcBef>
              <a:spcAft>
                <a:spcPts val="0"/>
              </a:spcAft>
              <a:buClr>
                <a:srgbClr val="96E072"/>
              </a:buClr>
              <a:buSzPts val="1400"/>
              <a:buFont typeface="Consolas"/>
              <a:buNone/>
            </a:pPr>
            <a:r>
              <a:rPr lang="es" sz="1200" b="0" i="0" u="none" strike="noStrike" cap="none">
                <a:solidFill>
                  <a:srgbClr val="96E072"/>
                </a:solidFill>
                <a:latin typeface="Consolas"/>
                <a:ea typeface="Consolas"/>
                <a:cs typeface="Consolas"/>
                <a:sym typeface="Consolas"/>
              </a:rPr>
              <a:t>'''</a:t>
            </a:r>
            <a:endParaRPr sz="1200" b="0" i="0" u="none" strike="noStrike" cap="none">
              <a:solidFill>
                <a:srgbClr val="96E072"/>
              </a:solidFill>
              <a:latin typeface="Consolas"/>
              <a:ea typeface="Consolas"/>
              <a:cs typeface="Consolas"/>
              <a:sym typeface="Consolas"/>
            </a:endParaRPr>
          </a:p>
          <a:p>
            <a:pPr marL="0" marR="0" lvl="0" indent="0" algn="l" rtl="0">
              <a:lnSpc>
                <a:spcPct val="100000"/>
              </a:lnSpc>
              <a:spcBef>
                <a:spcPts val="0"/>
              </a:spcBef>
              <a:spcAft>
                <a:spcPts val="0"/>
              </a:spcAft>
              <a:buClr>
                <a:srgbClr val="C74DED"/>
              </a:buClr>
              <a:buSzPts val="1400"/>
              <a:buFont typeface="Consolas"/>
              <a:buNone/>
            </a:pPr>
            <a:r>
              <a:rPr lang="es" sz="1200" b="0" i="0" u="none" strike="noStrike" cap="none">
                <a:solidFill>
                  <a:srgbClr val="C74DED"/>
                </a:solidFill>
                <a:latin typeface="Consolas"/>
                <a:ea typeface="Consolas"/>
                <a:cs typeface="Consolas"/>
                <a:sym typeface="Consolas"/>
              </a:rPr>
              <a:t>def</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FFE66D"/>
                </a:solidFill>
                <a:latin typeface="Consolas"/>
                <a:ea typeface="Consolas"/>
                <a:cs typeface="Consolas"/>
                <a:sym typeface="Consolas"/>
              </a:rPr>
              <a:t>suma</a:t>
            </a:r>
            <a:r>
              <a:rPr lang="es" sz="1200" b="0" i="0" u="none" strike="noStrike" cap="none">
                <a:solidFill>
                  <a:srgbClr val="D5CED9"/>
                </a:solidFill>
                <a:latin typeface="Consolas"/>
                <a:ea typeface="Consolas"/>
                <a:cs typeface="Consolas"/>
                <a:sym typeface="Consolas"/>
              </a:rPr>
              <a:t>(</a:t>
            </a:r>
            <a:r>
              <a:rPr lang="es" sz="1200" b="0" i="0" u="none" strike="noStrike" cap="none">
                <a:solidFill>
                  <a:srgbClr val="00E8C6"/>
                </a:solidFill>
                <a:latin typeface="Consolas"/>
                <a:ea typeface="Consolas"/>
                <a:cs typeface="Consolas"/>
                <a:sym typeface="Consolas"/>
              </a:rPr>
              <a:t>a</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00E8C6"/>
                </a:solidFill>
                <a:latin typeface="Consolas"/>
                <a:ea typeface="Consolas"/>
                <a:cs typeface="Consolas"/>
                <a:sym typeface="Consolas"/>
              </a:rPr>
              <a:t>b</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5F6167"/>
                </a:solidFill>
                <a:latin typeface="Consolas"/>
                <a:ea typeface="Consolas"/>
                <a:cs typeface="Consolas"/>
                <a:sym typeface="Consolas"/>
              </a:rPr>
              <a:t># Comentario en línea</a:t>
            </a:r>
            <a:endParaRPr sz="1200" b="0" i="0" u="none" strike="noStrike" cap="none">
              <a:solidFill>
                <a:srgbClr val="D5CED9"/>
              </a:solidFill>
              <a:latin typeface="Consolas"/>
              <a:ea typeface="Consolas"/>
              <a:cs typeface="Consolas"/>
              <a:sym typeface="Consolas"/>
            </a:endParaRPr>
          </a:p>
          <a:p>
            <a:pPr marL="0" marR="0" lvl="0" indent="0" algn="l" rtl="0">
              <a:lnSpc>
                <a:spcPct val="100000"/>
              </a:lnSpc>
              <a:spcBef>
                <a:spcPts val="0"/>
              </a:spcBef>
              <a:spcAft>
                <a:spcPts val="0"/>
              </a:spcAft>
              <a:buClr>
                <a:srgbClr val="D5CED9"/>
              </a:buClr>
              <a:buSzPts val="1400"/>
              <a:buFont typeface="Consolas"/>
              <a:buNone/>
            </a:pP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96E072"/>
                </a:solidFill>
                <a:latin typeface="Consolas"/>
                <a:ea typeface="Consolas"/>
                <a:cs typeface="Consolas"/>
                <a:sym typeface="Consolas"/>
              </a:rPr>
              <a:t>"""Esta función devuelve la suma de los parámetros a y b"""</a:t>
            </a:r>
            <a:endParaRPr sz="12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D5CED9"/>
              </a:buClr>
              <a:buSzPts val="1400"/>
              <a:buFont typeface="Consolas"/>
              <a:buNone/>
            </a:pP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C74DED"/>
                </a:solidFill>
                <a:latin typeface="Consolas"/>
                <a:ea typeface="Consolas"/>
                <a:cs typeface="Consolas"/>
                <a:sym typeface="Consolas"/>
              </a:rPr>
              <a:t>return</a:t>
            </a:r>
            <a:r>
              <a:rPr lang="es" sz="1200" b="0" i="0" u="none" strike="noStrike" cap="none">
                <a:solidFill>
                  <a:srgbClr val="D5CED9"/>
                </a:solidFill>
                <a:latin typeface="Consolas"/>
                <a:ea typeface="Consolas"/>
                <a:cs typeface="Consolas"/>
                <a:sym typeface="Consolas"/>
              </a:rPr>
              <a:t> a </a:t>
            </a:r>
            <a:r>
              <a:rPr lang="es" sz="1200" b="0" i="0" u="none" strike="noStrike" cap="none">
                <a:solidFill>
                  <a:srgbClr val="EE5D43"/>
                </a:solidFill>
                <a:latin typeface="Consolas"/>
                <a:ea typeface="Consolas"/>
                <a:cs typeface="Consolas"/>
                <a:sym typeface="Consolas"/>
              </a:rPr>
              <a:t>+</a:t>
            </a:r>
            <a:r>
              <a:rPr lang="es" sz="1200" b="0" i="0" u="none" strike="noStrike" cap="none">
                <a:solidFill>
                  <a:srgbClr val="D5CED9"/>
                </a:solidFill>
                <a:latin typeface="Consolas"/>
                <a:ea typeface="Consolas"/>
                <a:cs typeface="Consolas"/>
                <a:sym typeface="Consolas"/>
              </a:rPr>
              <a:t> b</a:t>
            </a:r>
            <a:endParaRPr sz="1200" b="0" i="0" u="none" strike="noStrike" cap="none">
              <a:solidFill>
                <a:srgbClr val="96E072"/>
              </a:solidFill>
              <a:latin typeface="Consolas"/>
              <a:ea typeface="Consolas"/>
              <a:cs typeface="Consolas"/>
              <a:sym typeface="Consolas"/>
            </a:endParaRPr>
          </a:p>
        </p:txBody>
      </p:sp>
      <p:sp>
        <p:nvSpPr>
          <p:cNvPr id="258" name="Google Shape;258;p14"/>
          <p:cNvSpPr/>
          <p:nvPr/>
        </p:nvSpPr>
        <p:spPr>
          <a:xfrm>
            <a:off x="1480075" y="2829350"/>
            <a:ext cx="60921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Formas de realizar comentarios en el código Python</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15"/>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Tipos de datos en Python</a:t>
            </a:r>
            <a:endParaRPr/>
          </a:p>
        </p:txBody>
      </p:sp>
      <p:sp>
        <p:nvSpPr>
          <p:cNvPr id="264" name="Google Shape;264;p15"/>
          <p:cNvSpPr txBox="1"/>
          <p:nvPr/>
        </p:nvSpPr>
        <p:spPr>
          <a:xfrm>
            <a:off x="432000" y="1281675"/>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Existen una gran variedad de datos en </a:t>
            </a:r>
            <a:r>
              <a:rPr lang="es" sz="1600" b="1" i="0" u="none" strike="noStrike" cap="none">
                <a:solidFill>
                  <a:srgbClr val="595959"/>
                </a:solidFill>
                <a:latin typeface="Montserrat"/>
                <a:ea typeface="Montserrat"/>
                <a:cs typeface="Montserrat"/>
                <a:sym typeface="Montserrat"/>
              </a:rPr>
              <a:t>Python</a:t>
            </a:r>
            <a:r>
              <a:rPr lang="es" sz="1600" b="0" i="0" u="none" strike="noStrike" cap="none">
                <a:solidFill>
                  <a:srgbClr val="595959"/>
                </a:solidFill>
                <a:latin typeface="Montserrat"/>
                <a:ea typeface="Montserrat"/>
                <a:cs typeface="Montserrat"/>
                <a:sym typeface="Montserrat"/>
              </a:rPr>
              <a:t>. Entre ellos algunos que se consideran “</a:t>
            </a:r>
            <a:r>
              <a:rPr lang="es" sz="1600" b="1" i="1" u="none" strike="noStrike" cap="none">
                <a:solidFill>
                  <a:srgbClr val="595959"/>
                </a:solidFill>
                <a:latin typeface="Montserrat"/>
                <a:ea typeface="Montserrat"/>
                <a:cs typeface="Montserrat"/>
                <a:sym typeface="Montserrat"/>
              </a:rPr>
              <a:t>tipos de datos básicos</a:t>
            </a:r>
            <a:r>
              <a:rPr lang="es" sz="1600" b="0" i="0" u="none" strike="noStrike" cap="none">
                <a:solidFill>
                  <a:srgbClr val="595959"/>
                </a:solidFill>
                <a:latin typeface="Montserrat"/>
                <a:ea typeface="Montserrat"/>
                <a:cs typeface="Montserrat"/>
                <a:sym typeface="Montserrat"/>
              </a:rPr>
              <a:t>”:</a:t>
            </a: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00"/>
              <a:buFont typeface="Arial"/>
              <a:buNone/>
            </a:pP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00"/>
              <a:buFont typeface="Arial"/>
              <a:buNone/>
            </a:pP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00"/>
              <a:buFont typeface="Arial"/>
              <a:buNone/>
            </a:pP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65" name="Google Shape;265;p15"/>
          <p:cNvSpPr/>
          <p:nvPr/>
        </p:nvSpPr>
        <p:spPr>
          <a:xfrm>
            <a:off x="1622476" y="2527088"/>
            <a:ext cx="3282900" cy="4293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s" sz="1800" b="0" i="0" u="none" strike="noStrike" cap="none">
                <a:solidFill>
                  <a:schemeClr val="dk2"/>
                </a:solidFill>
                <a:latin typeface="Montserrat"/>
                <a:ea typeface="Montserrat"/>
                <a:cs typeface="Montserrat"/>
                <a:sym typeface="Montserrat"/>
              </a:rPr>
              <a:t>TIPOS DE DATOS SIMPLES</a:t>
            </a:r>
            <a:endParaRPr sz="1800" b="0" i="0" u="none" strike="noStrike" cap="none">
              <a:solidFill>
                <a:schemeClr val="dk2"/>
              </a:solidFill>
              <a:latin typeface="Montserrat"/>
              <a:ea typeface="Montserrat"/>
              <a:cs typeface="Montserrat"/>
              <a:sym typeface="Montserrat"/>
            </a:endParaRPr>
          </a:p>
        </p:txBody>
      </p:sp>
      <p:sp>
        <p:nvSpPr>
          <p:cNvPr id="266" name="Google Shape;266;p15"/>
          <p:cNvSpPr/>
          <p:nvPr/>
        </p:nvSpPr>
        <p:spPr>
          <a:xfrm>
            <a:off x="6368072" y="1915238"/>
            <a:ext cx="2136300" cy="3966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800" b="0" i="0" u="none" strike="noStrike" cap="none">
                <a:solidFill>
                  <a:schemeClr val="dk2"/>
                </a:solidFill>
                <a:latin typeface="Montserrat"/>
                <a:ea typeface="Montserrat"/>
                <a:cs typeface="Montserrat"/>
                <a:sym typeface="Montserrat"/>
              </a:rPr>
              <a:t>int (enteros)</a:t>
            </a:r>
            <a:endParaRPr sz="1800" b="0" i="0" u="none" strike="noStrike" cap="none">
              <a:solidFill>
                <a:schemeClr val="dk2"/>
              </a:solidFill>
              <a:latin typeface="Montserrat"/>
              <a:ea typeface="Montserrat"/>
              <a:cs typeface="Montserrat"/>
              <a:sym typeface="Montserrat"/>
            </a:endParaRPr>
          </a:p>
        </p:txBody>
      </p:sp>
      <p:sp>
        <p:nvSpPr>
          <p:cNvPr id="267" name="Google Shape;267;p15"/>
          <p:cNvSpPr/>
          <p:nvPr/>
        </p:nvSpPr>
        <p:spPr>
          <a:xfrm>
            <a:off x="6368072" y="2419163"/>
            <a:ext cx="2169900" cy="4299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800" b="0" i="0" u="none" strike="noStrike" cap="none">
                <a:solidFill>
                  <a:schemeClr val="dk2"/>
                </a:solidFill>
                <a:latin typeface="Montserrat"/>
                <a:ea typeface="Montserrat"/>
                <a:cs typeface="Montserrat"/>
                <a:sym typeface="Montserrat"/>
              </a:rPr>
              <a:t>float (reales)</a:t>
            </a:r>
            <a:endParaRPr sz="1800" b="0" i="0" u="none" strike="noStrike" cap="none">
              <a:solidFill>
                <a:schemeClr val="dk2"/>
              </a:solidFill>
              <a:latin typeface="Montserrat"/>
              <a:ea typeface="Montserrat"/>
              <a:cs typeface="Montserrat"/>
              <a:sym typeface="Montserrat"/>
            </a:endParaRPr>
          </a:p>
        </p:txBody>
      </p:sp>
      <p:sp>
        <p:nvSpPr>
          <p:cNvPr id="268" name="Google Shape;268;p15"/>
          <p:cNvSpPr/>
          <p:nvPr/>
        </p:nvSpPr>
        <p:spPr>
          <a:xfrm>
            <a:off x="6368072" y="2956388"/>
            <a:ext cx="2136300" cy="4299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800" b="0" i="0" u="none" strike="noStrike" cap="none">
                <a:solidFill>
                  <a:schemeClr val="dk2"/>
                </a:solidFill>
                <a:latin typeface="Montserrat"/>
                <a:ea typeface="Montserrat"/>
                <a:cs typeface="Montserrat"/>
                <a:sym typeface="Montserrat"/>
              </a:rPr>
              <a:t>string (cadenas)</a:t>
            </a:r>
            <a:endParaRPr sz="1800" b="0" i="0" u="none" strike="noStrike" cap="none">
              <a:solidFill>
                <a:schemeClr val="dk2"/>
              </a:solidFill>
              <a:latin typeface="Montserrat"/>
              <a:ea typeface="Montserrat"/>
              <a:cs typeface="Montserrat"/>
              <a:sym typeface="Montserrat"/>
            </a:endParaRPr>
          </a:p>
        </p:txBody>
      </p:sp>
      <p:sp>
        <p:nvSpPr>
          <p:cNvPr id="269" name="Google Shape;269;p15"/>
          <p:cNvSpPr/>
          <p:nvPr/>
        </p:nvSpPr>
        <p:spPr>
          <a:xfrm>
            <a:off x="6368072" y="3493613"/>
            <a:ext cx="2136300" cy="4299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800" b="0" i="0" u="none" strike="noStrike" cap="none">
                <a:solidFill>
                  <a:schemeClr val="dk2"/>
                </a:solidFill>
                <a:latin typeface="Montserrat"/>
                <a:ea typeface="Montserrat"/>
                <a:cs typeface="Montserrat"/>
                <a:sym typeface="Montserrat"/>
              </a:rPr>
              <a:t>bool (lógicos)</a:t>
            </a:r>
            <a:endParaRPr sz="1800" b="0" i="0" u="none" strike="noStrike" cap="none">
              <a:solidFill>
                <a:schemeClr val="dk2"/>
              </a:solidFill>
              <a:latin typeface="Montserrat"/>
              <a:ea typeface="Montserrat"/>
              <a:cs typeface="Montserrat"/>
              <a:sym typeface="Montserrat"/>
            </a:endParaRPr>
          </a:p>
        </p:txBody>
      </p:sp>
      <p:cxnSp>
        <p:nvCxnSpPr>
          <p:cNvPr id="270" name="Google Shape;270;p15"/>
          <p:cNvCxnSpPr>
            <a:stCxn id="265" idx="3"/>
            <a:endCxn id="266" idx="1"/>
          </p:cNvCxnSpPr>
          <p:nvPr/>
        </p:nvCxnSpPr>
        <p:spPr>
          <a:xfrm rot="10800000" flipH="1">
            <a:off x="4905376" y="2113538"/>
            <a:ext cx="1462800" cy="628200"/>
          </a:xfrm>
          <a:prstGeom prst="straightConnector1">
            <a:avLst/>
          </a:prstGeom>
          <a:noFill/>
          <a:ln w="28575" cap="flat" cmpd="sng">
            <a:solidFill>
              <a:schemeClr val="dk2"/>
            </a:solidFill>
            <a:prstDash val="solid"/>
            <a:round/>
            <a:headEnd type="none" w="sm" len="sm"/>
            <a:tailEnd type="triangle" w="med" len="med"/>
          </a:ln>
        </p:spPr>
      </p:cxnSp>
      <p:cxnSp>
        <p:nvCxnSpPr>
          <p:cNvPr id="271" name="Google Shape;271;p15"/>
          <p:cNvCxnSpPr>
            <a:stCxn id="265" idx="3"/>
            <a:endCxn id="267" idx="1"/>
          </p:cNvCxnSpPr>
          <p:nvPr/>
        </p:nvCxnSpPr>
        <p:spPr>
          <a:xfrm rot="10800000" flipH="1">
            <a:off x="4905376" y="2634038"/>
            <a:ext cx="1462800" cy="107700"/>
          </a:xfrm>
          <a:prstGeom prst="straightConnector1">
            <a:avLst/>
          </a:prstGeom>
          <a:noFill/>
          <a:ln w="28575" cap="flat" cmpd="sng">
            <a:solidFill>
              <a:schemeClr val="dk2"/>
            </a:solidFill>
            <a:prstDash val="solid"/>
            <a:round/>
            <a:headEnd type="none" w="sm" len="sm"/>
            <a:tailEnd type="triangle" w="med" len="med"/>
          </a:ln>
        </p:spPr>
      </p:cxnSp>
      <p:cxnSp>
        <p:nvCxnSpPr>
          <p:cNvPr id="272" name="Google Shape;272;p15"/>
          <p:cNvCxnSpPr>
            <a:stCxn id="265" idx="3"/>
            <a:endCxn id="268" idx="1"/>
          </p:cNvCxnSpPr>
          <p:nvPr/>
        </p:nvCxnSpPr>
        <p:spPr>
          <a:xfrm>
            <a:off x="4905376" y="2741738"/>
            <a:ext cx="1462800" cy="429600"/>
          </a:xfrm>
          <a:prstGeom prst="straightConnector1">
            <a:avLst/>
          </a:prstGeom>
          <a:noFill/>
          <a:ln w="28575" cap="flat" cmpd="sng">
            <a:solidFill>
              <a:schemeClr val="dk2"/>
            </a:solidFill>
            <a:prstDash val="solid"/>
            <a:round/>
            <a:headEnd type="none" w="sm" len="sm"/>
            <a:tailEnd type="triangle" w="med" len="med"/>
          </a:ln>
        </p:spPr>
      </p:cxnSp>
      <p:cxnSp>
        <p:nvCxnSpPr>
          <p:cNvPr id="273" name="Google Shape;273;p15"/>
          <p:cNvCxnSpPr>
            <a:stCxn id="265" idx="3"/>
            <a:endCxn id="269" idx="1"/>
          </p:cNvCxnSpPr>
          <p:nvPr/>
        </p:nvCxnSpPr>
        <p:spPr>
          <a:xfrm>
            <a:off x="4905376" y="2741738"/>
            <a:ext cx="1462800" cy="966900"/>
          </a:xfrm>
          <a:prstGeom prst="straightConnector1">
            <a:avLst/>
          </a:prstGeom>
          <a:noFill/>
          <a:ln w="28575" cap="flat" cmpd="sng">
            <a:solidFill>
              <a:schemeClr val="dk2"/>
            </a:solidFill>
            <a:prstDash val="solid"/>
            <a:round/>
            <a:headEnd type="none" w="sm" len="sm"/>
            <a:tailEnd type="triangle" w="med" len="med"/>
          </a:ln>
        </p:spPr>
      </p:cxnSp>
      <p:sp>
        <p:nvSpPr>
          <p:cNvPr id="274" name="Google Shape;274;p15"/>
          <p:cNvSpPr/>
          <p:nvPr/>
        </p:nvSpPr>
        <p:spPr>
          <a:xfrm>
            <a:off x="1352175" y="3425500"/>
            <a:ext cx="3823500" cy="9669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D5CED9"/>
              </a:buClr>
              <a:buSzPts val="1400"/>
              <a:buFont typeface="Consolas"/>
              <a:buNone/>
            </a:pPr>
            <a:r>
              <a:rPr lang="es" sz="1200" b="0" i="0" u="none" strike="noStrike" cap="none">
                <a:solidFill>
                  <a:srgbClr val="D5CED9"/>
                </a:solidFill>
                <a:latin typeface="Consolas"/>
                <a:ea typeface="Consolas"/>
                <a:cs typeface="Consolas"/>
                <a:sym typeface="Consolas"/>
              </a:rPr>
              <a:t>cadena</a:t>
            </a:r>
            <a:r>
              <a:rPr lang="es" sz="1200" b="0" i="0" u="none" strike="noStrike" cap="none">
                <a:solidFill>
                  <a:srgbClr val="EE5D43"/>
                </a:solidFill>
                <a:latin typeface="Consolas"/>
                <a:ea typeface="Consolas"/>
                <a:cs typeface="Consolas"/>
                <a:sym typeface="Consolas"/>
              </a:rPr>
              <a:t>=</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96E072"/>
                </a:solidFill>
                <a:latin typeface="Consolas"/>
                <a:ea typeface="Consolas"/>
                <a:cs typeface="Consolas"/>
                <a:sym typeface="Consolas"/>
              </a:rPr>
              <a:t>"Hola Mundo en Python"</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5F6167"/>
                </a:solidFill>
                <a:latin typeface="Consolas"/>
                <a:ea typeface="Consolas"/>
                <a:cs typeface="Consolas"/>
                <a:sym typeface="Consolas"/>
              </a:rPr>
              <a:t>#Strings</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400"/>
              <a:buFont typeface="Consolas"/>
              <a:buNone/>
            </a:pPr>
            <a:r>
              <a:rPr lang="es" sz="1200" b="0" i="0" u="none" strike="noStrike" cap="none">
                <a:solidFill>
                  <a:srgbClr val="D5CED9"/>
                </a:solidFill>
                <a:latin typeface="Consolas"/>
                <a:ea typeface="Consolas"/>
                <a:cs typeface="Consolas"/>
                <a:sym typeface="Consolas"/>
              </a:rPr>
              <a:t>entero</a:t>
            </a:r>
            <a:r>
              <a:rPr lang="es" sz="1200" b="0" i="0" u="none" strike="noStrike" cap="none">
                <a:solidFill>
                  <a:srgbClr val="EE5D43"/>
                </a:solidFill>
                <a:latin typeface="Consolas"/>
                <a:ea typeface="Consolas"/>
                <a:cs typeface="Consolas"/>
                <a:sym typeface="Consolas"/>
              </a:rPr>
              <a:t>=</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F39C12"/>
                </a:solidFill>
                <a:latin typeface="Consolas"/>
                <a:ea typeface="Consolas"/>
                <a:cs typeface="Consolas"/>
                <a:sym typeface="Consolas"/>
              </a:rPr>
              <a:t>3</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5F6167"/>
                </a:solidFill>
                <a:latin typeface="Consolas"/>
                <a:ea typeface="Consolas"/>
                <a:cs typeface="Consolas"/>
                <a:sym typeface="Consolas"/>
              </a:rPr>
              <a:t>#int</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400"/>
              <a:buFont typeface="Consolas"/>
              <a:buNone/>
            </a:pPr>
            <a:r>
              <a:rPr lang="es" sz="1200" b="0" i="0" u="none" strike="noStrike" cap="none">
                <a:solidFill>
                  <a:srgbClr val="D5CED9"/>
                </a:solidFill>
                <a:latin typeface="Consolas"/>
                <a:ea typeface="Consolas"/>
                <a:cs typeface="Consolas"/>
                <a:sym typeface="Consolas"/>
              </a:rPr>
              <a:t>flotante</a:t>
            </a:r>
            <a:r>
              <a:rPr lang="es" sz="1200" b="0" i="0" u="none" strike="noStrike" cap="none">
                <a:solidFill>
                  <a:srgbClr val="EE5D43"/>
                </a:solidFill>
                <a:latin typeface="Consolas"/>
                <a:ea typeface="Consolas"/>
                <a:cs typeface="Consolas"/>
                <a:sym typeface="Consolas"/>
              </a:rPr>
              <a:t>=</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F39C12"/>
                </a:solidFill>
                <a:latin typeface="Consolas"/>
                <a:ea typeface="Consolas"/>
                <a:cs typeface="Consolas"/>
                <a:sym typeface="Consolas"/>
              </a:rPr>
              <a:t>12.3</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5F6167"/>
                </a:solidFill>
                <a:latin typeface="Consolas"/>
                <a:ea typeface="Consolas"/>
                <a:cs typeface="Consolas"/>
                <a:sym typeface="Consolas"/>
              </a:rPr>
              <a:t>#float</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400"/>
              <a:buFont typeface="Consolas"/>
              <a:buNone/>
            </a:pPr>
            <a:r>
              <a:rPr lang="es" sz="1200" b="0" i="0" u="none" strike="noStrike" cap="none">
                <a:solidFill>
                  <a:srgbClr val="D5CED9"/>
                </a:solidFill>
                <a:latin typeface="Consolas"/>
                <a:ea typeface="Consolas"/>
                <a:cs typeface="Consolas"/>
                <a:sym typeface="Consolas"/>
              </a:rPr>
              <a:t>logico</a:t>
            </a:r>
            <a:r>
              <a:rPr lang="es" sz="1200" b="0" i="0" u="none" strike="noStrike" cap="none">
                <a:solidFill>
                  <a:srgbClr val="EE5D43"/>
                </a:solidFill>
                <a:latin typeface="Consolas"/>
                <a:ea typeface="Consolas"/>
                <a:cs typeface="Consolas"/>
                <a:sym typeface="Consolas"/>
              </a:rPr>
              <a:t>=</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EE5D43"/>
                </a:solidFill>
                <a:latin typeface="Consolas"/>
                <a:ea typeface="Consolas"/>
                <a:cs typeface="Consolas"/>
                <a:sym typeface="Consolas"/>
              </a:rPr>
              <a:t>True</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5F6167"/>
                </a:solidFill>
                <a:latin typeface="Consolas"/>
                <a:ea typeface="Consolas"/>
                <a:cs typeface="Consolas"/>
                <a:sym typeface="Consolas"/>
              </a:rPr>
              <a:t># o False, boolean</a:t>
            </a:r>
            <a:endParaRPr sz="1200" b="0" i="0" u="none" strike="noStrike" cap="none">
              <a:solidFill>
                <a:srgbClr val="000000"/>
              </a:solidFill>
              <a:latin typeface="Arial"/>
              <a:ea typeface="Arial"/>
              <a:cs typeface="Arial"/>
              <a:sym typeface="Arial"/>
            </a:endParaRPr>
          </a:p>
        </p:txBody>
      </p:sp>
      <p:sp>
        <p:nvSpPr>
          <p:cNvPr id="275" name="Google Shape;275;p15"/>
          <p:cNvSpPr/>
          <p:nvPr/>
        </p:nvSpPr>
        <p:spPr>
          <a:xfrm>
            <a:off x="1352175" y="3196600"/>
            <a:ext cx="38235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Tipos de datos</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16"/>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Tipos de datos en Python</a:t>
            </a:r>
            <a:endParaRPr/>
          </a:p>
        </p:txBody>
      </p:sp>
      <p:sp>
        <p:nvSpPr>
          <p:cNvPr id="281" name="Google Shape;281;p16"/>
          <p:cNvSpPr txBox="1"/>
          <p:nvPr/>
        </p:nvSpPr>
        <p:spPr>
          <a:xfrm>
            <a:off x="432000" y="1281675"/>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Algunos ejemplos de los valores que pueden tener los distintos tipos de datos:</a:t>
            </a:r>
            <a:endParaRPr sz="1600" b="0" i="0" u="none" strike="noStrike" cap="none">
              <a:solidFill>
                <a:srgbClr val="595959"/>
              </a:solidFill>
              <a:latin typeface="Montserrat"/>
              <a:ea typeface="Montserrat"/>
              <a:cs typeface="Montserrat"/>
              <a:sym typeface="Montserrat"/>
            </a:endParaRPr>
          </a:p>
          <a:p>
            <a:pPr marL="457200" marR="0" lvl="0" indent="-330200" algn="l" rtl="0">
              <a:lnSpc>
                <a:spcPct val="115000"/>
              </a:lnSpc>
              <a:spcBef>
                <a:spcPts val="1199"/>
              </a:spcBef>
              <a:spcAft>
                <a:spcPts val="0"/>
              </a:spcAft>
              <a:buClr>
                <a:srgbClr val="595959"/>
              </a:buClr>
              <a:buSzPts val="1600"/>
              <a:buFont typeface="Montserrat"/>
              <a:buChar char="●"/>
            </a:pPr>
            <a:r>
              <a:rPr lang="es" sz="1600" b="1" i="0" u="none" strike="noStrike" cap="none">
                <a:solidFill>
                  <a:srgbClr val="595959"/>
                </a:solidFill>
                <a:latin typeface="Montserrat"/>
                <a:ea typeface="Montserrat"/>
                <a:cs typeface="Montserrat"/>
                <a:sym typeface="Montserrat"/>
              </a:rPr>
              <a:t>Número Entero (int):</a:t>
            </a:r>
            <a:r>
              <a:rPr lang="es" sz="1600" b="0" i="0" u="none" strike="noStrike" cap="none">
                <a:solidFill>
                  <a:srgbClr val="595959"/>
                </a:solidFill>
                <a:latin typeface="Montserrat"/>
                <a:ea typeface="Montserrat"/>
                <a:cs typeface="Montserrat"/>
                <a:sym typeface="Montserrat"/>
              </a:rPr>
              <a:t> 3, 128, -453</a:t>
            </a:r>
            <a:endParaRPr sz="1600" b="0" i="0" u="none" strike="noStrike" cap="none">
              <a:solidFill>
                <a:srgbClr val="595959"/>
              </a:solidFill>
              <a:latin typeface="Montserrat"/>
              <a:ea typeface="Montserrat"/>
              <a:cs typeface="Montserrat"/>
              <a:sym typeface="Montserrat"/>
            </a:endParaRPr>
          </a:p>
          <a:p>
            <a:pPr marL="457200" marR="0" lvl="0" indent="-330200" algn="l" rtl="0">
              <a:lnSpc>
                <a:spcPct val="115000"/>
              </a:lnSpc>
              <a:spcBef>
                <a:spcPts val="0"/>
              </a:spcBef>
              <a:spcAft>
                <a:spcPts val="0"/>
              </a:spcAft>
              <a:buClr>
                <a:srgbClr val="595959"/>
              </a:buClr>
              <a:buSzPts val="1600"/>
              <a:buFont typeface="Montserrat"/>
              <a:buChar char="●"/>
            </a:pPr>
            <a:r>
              <a:rPr lang="es" sz="1600" b="1" i="0" u="none" strike="noStrike" cap="none">
                <a:solidFill>
                  <a:srgbClr val="595959"/>
                </a:solidFill>
                <a:latin typeface="Montserrat"/>
                <a:ea typeface="Montserrat"/>
                <a:cs typeface="Montserrat"/>
                <a:sym typeface="Montserrat"/>
              </a:rPr>
              <a:t>Número Decimal (float): </a:t>
            </a:r>
            <a:r>
              <a:rPr lang="es" sz="1600" b="0" i="0" u="none" strike="noStrike" cap="none">
                <a:solidFill>
                  <a:srgbClr val="595959"/>
                </a:solidFill>
                <a:latin typeface="Montserrat"/>
                <a:ea typeface="Montserrat"/>
                <a:cs typeface="Montserrat"/>
                <a:sym typeface="Montserrat"/>
              </a:rPr>
              <a:t>3.454 , - 12.4 , 3.14</a:t>
            </a:r>
            <a:endParaRPr sz="1600" b="0" i="0" u="none" strike="noStrike" cap="none">
              <a:solidFill>
                <a:srgbClr val="595959"/>
              </a:solidFill>
              <a:latin typeface="Montserrat"/>
              <a:ea typeface="Montserrat"/>
              <a:cs typeface="Montserrat"/>
              <a:sym typeface="Montserrat"/>
            </a:endParaRPr>
          </a:p>
          <a:p>
            <a:pPr marL="457200" marR="0" lvl="0" indent="-330200" algn="l" rtl="0">
              <a:lnSpc>
                <a:spcPct val="115000"/>
              </a:lnSpc>
              <a:spcBef>
                <a:spcPts val="0"/>
              </a:spcBef>
              <a:spcAft>
                <a:spcPts val="0"/>
              </a:spcAft>
              <a:buClr>
                <a:srgbClr val="595959"/>
              </a:buClr>
              <a:buSzPts val="1600"/>
              <a:buFont typeface="Montserrat"/>
              <a:buChar char="●"/>
            </a:pPr>
            <a:r>
              <a:rPr lang="es" sz="1600" b="1" i="0" u="none" strike="noStrike" cap="none">
                <a:solidFill>
                  <a:srgbClr val="595959"/>
                </a:solidFill>
                <a:latin typeface="Montserrat"/>
                <a:ea typeface="Montserrat"/>
                <a:cs typeface="Montserrat"/>
                <a:sym typeface="Montserrat"/>
              </a:rPr>
              <a:t>Caracter (chr): </a:t>
            </a:r>
            <a:r>
              <a:rPr lang="es" sz="1600" b="0" i="0" u="none" strike="noStrike" cap="none">
                <a:solidFill>
                  <a:srgbClr val="595959"/>
                </a:solidFill>
                <a:latin typeface="Montserrat"/>
                <a:ea typeface="Montserrat"/>
                <a:cs typeface="Montserrat"/>
                <a:sym typeface="Montserrat"/>
              </a:rPr>
              <a:t>A, b, z, 6, %</a:t>
            </a:r>
            <a:endParaRPr sz="1600" b="0" i="0" u="none" strike="noStrike" cap="none">
              <a:solidFill>
                <a:srgbClr val="595959"/>
              </a:solidFill>
              <a:latin typeface="Montserrat"/>
              <a:ea typeface="Montserrat"/>
              <a:cs typeface="Montserrat"/>
              <a:sym typeface="Montserrat"/>
            </a:endParaRPr>
          </a:p>
          <a:p>
            <a:pPr marL="457200" marR="0" lvl="0" indent="-330200" algn="l" rtl="0">
              <a:lnSpc>
                <a:spcPct val="115000"/>
              </a:lnSpc>
              <a:spcBef>
                <a:spcPts val="0"/>
              </a:spcBef>
              <a:spcAft>
                <a:spcPts val="0"/>
              </a:spcAft>
              <a:buClr>
                <a:srgbClr val="595959"/>
              </a:buClr>
              <a:buSzPts val="1600"/>
              <a:buFont typeface="Montserrat"/>
              <a:buChar char="●"/>
            </a:pPr>
            <a:r>
              <a:rPr lang="es" sz="1600" b="1" i="0" u="none" strike="noStrike" cap="none">
                <a:solidFill>
                  <a:srgbClr val="595959"/>
                </a:solidFill>
                <a:latin typeface="Montserrat"/>
                <a:ea typeface="Montserrat"/>
                <a:cs typeface="Montserrat"/>
                <a:sym typeface="Montserrat"/>
              </a:rPr>
              <a:t>Cadena de Texto (str): </a:t>
            </a:r>
            <a:r>
              <a:rPr lang="es" sz="1600" b="0" i="0" u="none" strike="noStrike" cap="none">
                <a:solidFill>
                  <a:srgbClr val="595959"/>
                </a:solidFill>
                <a:latin typeface="Montserrat"/>
                <a:ea typeface="Montserrat"/>
                <a:cs typeface="Montserrat"/>
                <a:sym typeface="Montserrat"/>
              </a:rPr>
              <a:t>Hola , Juan, A23, ¡Esto es otra cadena de texto!</a:t>
            </a:r>
            <a:endParaRPr sz="1600" b="0" i="0" u="none" strike="noStrike" cap="none">
              <a:solidFill>
                <a:srgbClr val="595959"/>
              </a:solidFill>
              <a:latin typeface="Montserrat"/>
              <a:ea typeface="Montserrat"/>
              <a:cs typeface="Montserrat"/>
              <a:sym typeface="Montserrat"/>
            </a:endParaRPr>
          </a:p>
          <a:p>
            <a:pPr marL="457200" marR="0" lvl="0" indent="-330200" algn="l" rtl="0">
              <a:lnSpc>
                <a:spcPct val="115000"/>
              </a:lnSpc>
              <a:spcBef>
                <a:spcPts val="0"/>
              </a:spcBef>
              <a:spcAft>
                <a:spcPts val="0"/>
              </a:spcAft>
              <a:buClr>
                <a:srgbClr val="595959"/>
              </a:buClr>
              <a:buSzPts val="1600"/>
              <a:buFont typeface="Montserrat"/>
              <a:buChar char="●"/>
            </a:pPr>
            <a:r>
              <a:rPr lang="es" sz="1600" b="1" i="0" u="none" strike="noStrike" cap="none">
                <a:solidFill>
                  <a:srgbClr val="595959"/>
                </a:solidFill>
                <a:latin typeface="Montserrat"/>
                <a:ea typeface="Montserrat"/>
                <a:cs typeface="Montserrat"/>
                <a:sym typeface="Montserrat"/>
              </a:rPr>
              <a:t>Booleano (bool): </a:t>
            </a:r>
            <a:r>
              <a:rPr lang="es" sz="1600" b="0" i="0" u="none" strike="noStrike" cap="none">
                <a:solidFill>
                  <a:srgbClr val="595959"/>
                </a:solidFill>
                <a:latin typeface="Montserrat"/>
                <a:ea typeface="Montserrat"/>
                <a:cs typeface="Montserrat"/>
                <a:sym typeface="Montserrat"/>
              </a:rPr>
              <a:t>True, False</a:t>
            </a: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También disponemos de datos más complejos, a los que se denominan generalmente “colecciones” y que son muy importantes en Python, a los cuales nos referiremos en detalle más adelante.</a:t>
            </a:r>
            <a:endParaRPr sz="160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17"/>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Operadores y expresiones</a:t>
            </a:r>
            <a:endParaRPr/>
          </a:p>
        </p:txBody>
      </p:sp>
      <p:sp>
        <p:nvSpPr>
          <p:cNvPr id="287" name="Google Shape;287;p17"/>
          <p:cNvSpPr txBox="1"/>
          <p:nvPr/>
        </p:nvSpPr>
        <p:spPr>
          <a:xfrm>
            <a:off x="432000" y="1281675"/>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El </a:t>
            </a:r>
            <a:r>
              <a:rPr lang="es" sz="1600" b="1" i="0" u="none" strike="noStrike" cap="none">
                <a:solidFill>
                  <a:srgbClr val="595959"/>
                </a:solidFill>
                <a:latin typeface="Montserrat"/>
                <a:ea typeface="Montserrat"/>
                <a:cs typeface="Montserrat"/>
                <a:sym typeface="Montserrat"/>
              </a:rPr>
              <a:t>=</a:t>
            </a:r>
            <a:r>
              <a:rPr lang="es" sz="1600" b="0" i="0" u="none" strike="noStrike" cap="none">
                <a:solidFill>
                  <a:srgbClr val="595959"/>
                </a:solidFill>
                <a:latin typeface="Montserrat"/>
                <a:ea typeface="Montserrat"/>
                <a:cs typeface="Montserrat"/>
                <a:sym typeface="Montserrat"/>
              </a:rPr>
              <a:t> (igual) es muy importante en Python. Su función es diferente a la que habitualmente le damos en otros contextos, como la matemática. Se lo denomina “</a:t>
            </a:r>
            <a:r>
              <a:rPr lang="es" sz="1600" b="1" i="0" u="none" strike="noStrike" cap="none">
                <a:solidFill>
                  <a:srgbClr val="595959"/>
                </a:solidFill>
                <a:latin typeface="Montserrat"/>
                <a:ea typeface="Montserrat"/>
                <a:cs typeface="Montserrat"/>
                <a:sym typeface="Montserrat"/>
              </a:rPr>
              <a:t>operador de asignación</a:t>
            </a:r>
            <a:r>
              <a:rPr lang="es" sz="1600" b="0" i="0" u="none" strike="noStrike" cap="none">
                <a:solidFill>
                  <a:srgbClr val="595959"/>
                </a:solidFill>
                <a:latin typeface="Montserrat"/>
                <a:ea typeface="Montserrat"/>
                <a:cs typeface="Montserrat"/>
                <a:sym typeface="Montserrat"/>
              </a:rPr>
              <a:t>” y nos permite asignar un valor a una variable.</a:t>
            </a:r>
            <a:endParaRPr sz="1600" b="0" i="0" u="none" strike="noStrike" cap="none">
              <a:solidFill>
                <a:srgbClr val="595959"/>
              </a:solidFill>
              <a:latin typeface="Montserrat"/>
              <a:ea typeface="Montserrat"/>
              <a:cs typeface="Montserrat"/>
              <a:sym typeface="Montserrat"/>
            </a:endParaRPr>
          </a:p>
        </p:txBody>
      </p:sp>
      <p:sp>
        <p:nvSpPr>
          <p:cNvPr id="288" name="Google Shape;288;p17"/>
          <p:cNvSpPr/>
          <p:nvPr/>
        </p:nvSpPr>
        <p:spPr>
          <a:xfrm>
            <a:off x="1215500" y="2750475"/>
            <a:ext cx="26112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Variables</a:t>
            </a:r>
            <a:endParaRPr sz="1400" b="0" i="0" u="none" strike="noStrike" cap="none">
              <a:solidFill>
                <a:schemeClr val="dk2"/>
              </a:solidFill>
              <a:latin typeface="Montserrat"/>
              <a:ea typeface="Montserrat"/>
              <a:cs typeface="Montserrat"/>
              <a:sym typeface="Montserrat"/>
            </a:endParaRPr>
          </a:p>
        </p:txBody>
      </p:sp>
      <p:sp>
        <p:nvSpPr>
          <p:cNvPr id="289" name="Google Shape;289;p17"/>
          <p:cNvSpPr/>
          <p:nvPr/>
        </p:nvSpPr>
        <p:spPr>
          <a:xfrm>
            <a:off x="6176580" y="2295300"/>
            <a:ext cx="2250600" cy="4638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800" b="0" i="0" u="none" strike="noStrike" cap="none">
                <a:solidFill>
                  <a:schemeClr val="dk2"/>
                </a:solidFill>
                <a:latin typeface="Montserrat"/>
                <a:ea typeface="Montserrat"/>
                <a:cs typeface="Montserrat"/>
                <a:sym typeface="Montserrat"/>
              </a:rPr>
              <a:t>int (enteros)</a:t>
            </a:r>
            <a:endParaRPr sz="1800" b="0" i="0" u="none" strike="noStrike" cap="none">
              <a:solidFill>
                <a:schemeClr val="dk2"/>
              </a:solidFill>
              <a:latin typeface="Montserrat"/>
              <a:ea typeface="Montserrat"/>
              <a:cs typeface="Montserrat"/>
              <a:sym typeface="Montserrat"/>
            </a:endParaRPr>
          </a:p>
        </p:txBody>
      </p:sp>
      <p:sp>
        <p:nvSpPr>
          <p:cNvPr id="290" name="Google Shape;290;p17"/>
          <p:cNvSpPr/>
          <p:nvPr/>
        </p:nvSpPr>
        <p:spPr>
          <a:xfrm>
            <a:off x="6176580" y="2855625"/>
            <a:ext cx="2250600" cy="5028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800" b="0" i="0" u="none" strike="noStrike" cap="none">
                <a:solidFill>
                  <a:schemeClr val="dk2"/>
                </a:solidFill>
                <a:latin typeface="Montserrat"/>
                <a:ea typeface="Montserrat"/>
                <a:cs typeface="Montserrat"/>
                <a:sym typeface="Montserrat"/>
              </a:rPr>
              <a:t>float (reales)</a:t>
            </a:r>
            <a:endParaRPr sz="1800" b="0" i="0" u="none" strike="noStrike" cap="none">
              <a:solidFill>
                <a:schemeClr val="dk2"/>
              </a:solidFill>
              <a:latin typeface="Montserrat"/>
              <a:ea typeface="Montserrat"/>
              <a:cs typeface="Montserrat"/>
              <a:sym typeface="Montserrat"/>
            </a:endParaRPr>
          </a:p>
        </p:txBody>
      </p:sp>
      <p:sp>
        <p:nvSpPr>
          <p:cNvPr id="291" name="Google Shape;291;p17"/>
          <p:cNvSpPr/>
          <p:nvPr/>
        </p:nvSpPr>
        <p:spPr>
          <a:xfrm>
            <a:off x="6176580" y="3454950"/>
            <a:ext cx="2250600" cy="5028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800" b="0" i="0" u="none" strike="noStrike" cap="none">
                <a:solidFill>
                  <a:schemeClr val="dk2"/>
                </a:solidFill>
                <a:latin typeface="Montserrat"/>
                <a:ea typeface="Montserrat"/>
                <a:cs typeface="Montserrat"/>
                <a:sym typeface="Montserrat"/>
              </a:rPr>
              <a:t>string (cadenas)</a:t>
            </a:r>
            <a:endParaRPr sz="1800" b="0" i="0" u="none" strike="noStrike" cap="none">
              <a:solidFill>
                <a:schemeClr val="dk2"/>
              </a:solidFill>
              <a:latin typeface="Montserrat"/>
              <a:ea typeface="Montserrat"/>
              <a:cs typeface="Montserrat"/>
              <a:sym typeface="Montserrat"/>
            </a:endParaRPr>
          </a:p>
        </p:txBody>
      </p:sp>
      <p:sp>
        <p:nvSpPr>
          <p:cNvPr id="292" name="Google Shape;292;p17"/>
          <p:cNvSpPr/>
          <p:nvPr/>
        </p:nvSpPr>
        <p:spPr>
          <a:xfrm>
            <a:off x="6176580" y="4054275"/>
            <a:ext cx="2250600" cy="5028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800" b="0" i="0" u="none" strike="noStrike" cap="none">
                <a:solidFill>
                  <a:schemeClr val="dk2"/>
                </a:solidFill>
                <a:latin typeface="Montserrat"/>
                <a:ea typeface="Montserrat"/>
                <a:cs typeface="Montserrat"/>
                <a:sym typeface="Montserrat"/>
              </a:rPr>
              <a:t>bool (lógicos)</a:t>
            </a:r>
            <a:endParaRPr sz="1800" b="0" i="0" u="none" strike="noStrike" cap="none">
              <a:solidFill>
                <a:schemeClr val="dk2"/>
              </a:solidFill>
              <a:latin typeface="Montserrat"/>
              <a:ea typeface="Montserrat"/>
              <a:cs typeface="Montserrat"/>
              <a:sym typeface="Montserrat"/>
            </a:endParaRPr>
          </a:p>
        </p:txBody>
      </p:sp>
      <p:sp>
        <p:nvSpPr>
          <p:cNvPr id="293" name="Google Shape;293;p17"/>
          <p:cNvSpPr/>
          <p:nvPr/>
        </p:nvSpPr>
        <p:spPr>
          <a:xfrm>
            <a:off x="1215450" y="2979375"/>
            <a:ext cx="2611200" cy="12951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800" b="0" i="0" u="none" strike="noStrike" cap="none">
                <a:solidFill>
                  <a:srgbClr val="D5CED9"/>
                </a:solidFill>
                <a:highlight>
                  <a:srgbClr val="23262E"/>
                </a:highlight>
                <a:latin typeface="Consolas"/>
                <a:ea typeface="Consolas"/>
                <a:cs typeface="Consolas"/>
                <a:sym typeface="Consolas"/>
              </a:rPr>
              <a:t>cantidad </a:t>
            </a:r>
            <a:r>
              <a:rPr lang="es" sz="1800" b="0" i="0" u="none" strike="noStrike" cap="none">
                <a:solidFill>
                  <a:srgbClr val="EE5D43"/>
                </a:solidFill>
                <a:highlight>
                  <a:srgbClr val="23262E"/>
                </a:highlight>
                <a:latin typeface="Consolas"/>
                <a:ea typeface="Consolas"/>
                <a:cs typeface="Consolas"/>
                <a:sym typeface="Consolas"/>
              </a:rPr>
              <a:t>=</a:t>
            </a:r>
            <a:r>
              <a:rPr lang="es" sz="1800" b="0" i="0" u="none" strike="noStrike" cap="none">
                <a:solidFill>
                  <a:srgbClr val="D5CED9"/>
                </a:solidFill>
                <a:highlight>
                  <a:srgbClr val="23262E"/>
                </a:highlight>
                <a:latin typeface="Consolas"/>
                <a:ea typeface="Consolas"/>
                <a:cs typeface="Consolas"/>
                <a:sym typeface="Consolas"/>
              </a:rPr>
              <a:t> </a:t>
            </a:r>
            <a:r>
              <a:rPr lang="es" sz="1800" b="0" i="0" u="none" strike="noStrike" cap="none">
                <a:solidFill>
                  <a:srgbClr val="F39C12"/>
                </a:solidFill>
                <a:highlight>
                  <a:srgbClr val="23262E"/>
                </a:highlight>
                <a:latin typeface="Consolas"/>
                <a:ea typeface="Consolas"/>
                <a:cs typeface="Consolas"/>
                <a:sym typeface="Consolas"/>
              </a:rPr>
              <a:t>43</a:t>
            </a:r>
            <a:endParaRPr sz="1800" b="0" i="0" u="none" strike="noStrike" cap="none">
              <a:solidFill>
                <a:srgbClr val="F39C1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800" b="0" i="0" u="none" strike="noStrike" cap="none">
                <a:solidFill>
                  <a:srgbClr val="D5CED9"/>
                </a:solidFill>
                <a:highlight>
                  <a:srgbClr val="23262E"/>
                </a:highlight>
                <a:latin typeface="Consolas"/>
                <a:ea typeface="Consolas"/>
                <a:cs typeface="Consolas"/>
                <a:sym typeface="Consolas"/>
              </a:rPr>
              <a:t>precio </a:t>
            </a:r>
            <a:r>
              <a:rPr lang="es" sz="1800" b="0" i="0" u="none" strike="noStrike" cap="none">
                <a:solidFill>
                  <a:srgbClr val="EE5D43"/>
                </a:solidFill>
                <a:highlight>
                  <a:srgbClr val="23262E"/>
                </a:highlight>
                <a:latin typeface="Consolas"/>
                <a:ea typeface="Consolas"/>
                <a:cs typeface="Consolas"/>
                <a:sym typeface="Consolas"/>
              </a:rPr>
              <a:t>=</a:t>
            </a:r>
            <a:r>
              <a:rPr lang="es" sz="1800" b="0" i="0" u="none" strike="noStrike" cap="none">
                <a:solidFill>
                  <a:srgbClr val="D5CED9"/>
                </a:solidFill>
                <a:highlight>
                  <a:srgbClr val="23262E"/>
                </a:highlight>
                <a:latin typeface="Consolas"/>
                <a:ea typeface="Consolas"/>
                <a:cs typeface="Consolas"/>
                <a:sym typeface="Consolas"/>
              </a:rPr>
              <a:t> </a:t>
            </a:r>
            <a:r>
              <a:rPr lang="es" sz="1800" b="0" i="0" u="none" strike="noStrike" cap="none">
                <a:solidFill>
                  <a:srgbClr val="F39C12"/>
                </a:solidFill>
                <a:highlight>
                  <a:srgbClr val="23262E"/>
                </a:highlight>
                <a:latin typeface="Consolas"/>
                <a:ea typeface="Consolas"/>
                <a:cs typeface="Consolas"/>
                <a:sym typeface="Consolas"/>
              </a:rPr>
              <a:t>12.45</a:t>
            </a:r>
            <a:endParaRPr sz="1800" b="0" i="0" u="none" strike="noStrike" cap="none">
              <a:solidFill>
                <a:srgbClr val="F39C1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800" b="0" i="0" u="none" strike="noStrike" cap="none">
                <a:solidFill>
                  <a:srgbClr val="D5CED9"/>
                </a:solidFill>
                <a:highlight>
                  <a:srgbClr val="23262E"/>
                </a:highlight>
                <a:latin typeface="Consolas"/>
                <a:ea typeface="Consolas"/>
                <a:cs typeface="Consolas"/>
                <a:sym typeface="Consolas"/>
              </a:rPr>
              <a:t>nombre </a:t>
            </a:r>
            <a:r>
              <a:rPr lang="es" sz="1800" b="0" i="0" u="none" strike="noStrike" cap="none">
                <a:solidFill>
                  <a:srgbClr val="EE5D43"/>
                </a:solidFill>
                <a:highlight>
                  <a:srgbClr val="23262E"/>
                </a:highlight>
                <a:latin typeface="Consolas"/>
                <a:ea typeface="Consolas"/>
                <a:cs typeface="Consolas"/>
                <a:sym typeface="Consolas"/>
              </a:rPr>
              <a:t>=</a:t>
            </a:r>
            <a:r>
              <a:rPr lang="es" sz="1800" b="0" i="0" u="none" strike="noStrike" cap="none">
                <a:solidFill>
                  <a:srgbClr val="D5CED9"/>
                </a:solidFill>
                <a:highlight>
                  <a:srgbClr val="23262E"/>
                </a:highlight>
                <a:latin typeface="Consolas"/>
                <a:ea typeface="Consolas"/>
                <a:cs typeface="Consolas"/>
                <a:sym typeface="Consolas"/>
              </a:rPr>
              <a:t> </a:t>
            </a:r>
            <a:r>
              <a:rPr lang="es" sz="1800" b="0" i="0" u="none" strike="noStrike" cap="none">
                <a:solidFill>
                  <a:srgbClr val="96E072"/>
                </a:solidFill>
                <a:highlight>
                  <a:srgbClr val="23262E"/>
                </a:highlight>
                <a:latin typeface="Consolas"/>
                <a:ea typeface="Consolas"/>
                <a:cs typeface="Consolas"/>
                <a:sym typeface="Consolas"/>
              </a:rPr>
              <a:t>"Adrián"</a:t>
            </a:r>
            <a:endParaRPr sz="1800" b="0" i="0" u="none" strike="noStrike" cap="none">
              <a:solidFill>
                <a:srgbClr val="96E07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800" b="0" i="0" u="none" strike="noStrike" cap="none">
                <a:solidFill>
                  <a:srgbClr val="D5CED9"/>
                </a:solidFill>
                <a:highlight>
                  <a:srgbClr val="23262E"/>
                </a:highlight>
                <a:latin typeface="Consolas"/>
                <a:ea typeface="Consolas"/>
                <a:cs typeface="Consolas"/>
                <a:sym typeface="Consolas"/>
              </a:rPr>
              <a:t>encendido </a:t>
            </a:r>
            <a:r>
              <a:rPr lang="es" sz="1800" b="0" i="0" u="none" strike="noStrike" cap="none">
                <a:solidFill>
                  <a:srgbClr val="EE5D43"/>
                </a:solidFill>
                <a:highlight>
                  <a:srgbClr val="23262E"/>
                </a:highlight>
                <a:latin typeface="Consolas"/>
                <a:ea typeface="Consolas"/>
                <a:cs typeface="Consolas"/>
                <a:sym typeface="Consolas"/>
              </a:rPr>
              <a:t>=</a:t>
            </a:r>
            <a:r>
              <a:rPr lang="es" sz="1800" b="0" i="0" u="none" strike="noStrike" cap="none">
                <a:solidFill>
                  <a:srgbClr val="D5CED9"/>
                </a:solidFill>
                <a:highlight>
                  <a:srgbClr val="23262E"/>
                </a:highlight>
                <a:latin typeface="Consolas"/>
                <a:ea typeface="Consolas"/>
                <a:cs typeface="Consolas"/>
                <a:sym typeface="Consolas"/>
              </a:rPr>
              <a:t> </a:t>
            </a:r>
            <a:r>
              <a:rPr lang="es" sz="1800" b="0" i="0" u="none" strike="noStrike" cap="none">
                <a:solidFill>
                  <a:srgbClr val="EE5D43"/>
                </a:solidFill>
                <a:highlight>
                  <a:srgbClr val="23262E"/>
                </a:highlight>
                <a:latin typeface="Consolas"/>
                <a:ea typeface="Consolas"/>
                <a:cs typeface="Consolas"/>
                <a:sym typeface="Consolas"/>
              </a:rPr>
              <a:t>True</a:t>
            </a:r>
            <a:endParaRPr sz="1800" b="0" i="0" u="none" strike="noStrike" cap="none">
              <a:solidFill>
                <a:srgbClr val="EE5D43"/>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050" b="0" i="0" u="none" strike="noStrike" cap="none">
              <a:solidFill>
                <a:srgbClr val="D5CED9"/>
              </a:solidFill>
              <a:highlight>
                <a:srgbClr val="23262E"/>
              </a:highlight>
              <a:latin typeface="Consolas"/>
              <a:ea typeface="Consolas"/>
              <a:cs typeface="Consolas"/>
              <a:sym typeface="Consolas"/>
            </a:endParaRPr>
          </a:p>
        </p:txBody>
      </p:sp>
      <p:cxnSp>
        <p:nvCxnSpPr>
          <p:cNvPr id="294" name="Google Shape;294;p17"/>
          <p:cNvCxnSpPr>
            <a:endCxn id="292" idx="1"/>
          </p:cNvCxnSpPr>
          <p:nvPr/>
        </p:nvCxnSpPr>
        <p:spPr>
          <a:xfrm>
            <a:off x="3635580" y="3995775"/>
            <a:ext cx="2541000" cy="309900"/>
          </a:xfrm>
          <a:prstGeom prst="straightConnector1">
            <a:avLst/>
          </a:prstGeom>
          <a:noFill/>
          <a:ln w="28575" cap="flat" cmpd="sng">
            <a:solidFill>
              <a:schemeClr val="dk2"/>
            </a:solidFill>
            <a:prstDash val="solid"/>
            <a:round/>
            <a:headEnd type="none" w="sm" len="sm"/>
            <a:tailEnd type="triangle" w="med" len="med"/>
          </a:ln>
        </p:spPr>
      </p:cxnSp>
      <p:cxnSp>
        <p:nvCxnSpPr>
          <p:cNvPr id="295" name="Google Shape;295;p17"/>
          <p:cNvCxnSpPr>
            <a:endCxn id="291" idx="1"/>
          </p:cNvCxnSpPr>
          <p:nvPr/>
        </p:nvCxnSpPr>
        <p:spPr>
          <a:xfrm rot="10800000" flipH="1">
            <a:off x="3677580" y="3706350"/>
            <a:ext cx="2499000" cy="29700"/>
          </a:xfrm>
          <a:prstGeom prst="straightConnector1">
            <a:avLst/>
          </a:prstGeom>
          <a:noFill/>
          <a:ln w="28575" cap="flat" cmpd="sng">
            <a:solidFill>
              <a:schemeClr val="dk2"/>
            </a:solidFill>
            <a:prstDash val="solid"/>
            <a:round/>
            <a:headEnd type="none" w="sm" len="sm"/>
            <a:tailEnd type="triangle" w="med" len="med"/>
          </a:ln>
        </p:spPr>
      </p:cxnSp>
      <p:cxnSp>
        <p:nvCxnSpPr>
          <p:cNvPr id="296" name="Google Shape;296;p17"/>
          <p:cNvCxnSpPr/>
          <p:nvPr/>
        </p:nvCxnSpPr>
        <p:spPr>
          <a:xfrm rot="10800000" flipH="1">
            <a:off x="3317300" y="2619950"/>
            <a:ext cx="2859300" cy="538200"/>
          </a:xfrm>
          <a:prstGeom prst="straightConnector1">
            <a:avLst/>
          </a:prstGeom>
          <a:noFill/>
          <a:ln w="28575" cap="flat" cmpd="sng">
            <a:solidFill>
              <a:schemeClr val="dk2"/>
            </a:solidFill>
            <a:prstDash val="solid"/>
            <a:round/>
            <a:headEnd type="none" w="sm" len="sm"/>
            <a:tailEnd type="triangle" w="med" len="med"/>
          </a:ln>
        </p:spPr>
      </p:cxnSp>
      <p:cxnSp>
        <p:nvCxnSpPr>
          <p:cNvPr id="297" name="Google Shape;297;p17"/>
          <p:cNvCxnSpPr>
            <a:endCxn id="290" idx="1"/>
          </p:cNvCxnSpPr>
          <p:nvPr/>
        </p:nvCxnSpPr>
        <p:spPr>
          <a:xfrm rot="10800000" flipH="1">
            <a:off x="3468180" y="3107025"/>
            <a:ext cx="2708400" cy="327600"/>
          </a:xfrm>
          <a:prstGeom prst="straightConnector1">
            <a:avLst/>
          </a:prstGeom>
          <a:noFill/>
          <a:ln w="28575" cap="flat" cmpd="sng">
            <a:solidFill>
              <a:schemeClr val="dk2"/>
            </a:solidFill>
            <a:prstDash val="solid"/>
            <a:round/>
            <a:headEnd type="none" w="sm" len="sm"/>
            <a:tailEnd type="triangl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18"/>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Expresiones y sentencias</a:t>
            </a:r>
            <a:endParaRPr/>
          </a:p>
        </p:txBody>
      </p:sp>
      <p:sp>
        <p:nvSpPr>
          <p:cNvPr id="303" name="Google Shape;303;p18"/>
          <p:cNvSpPr txBox="1"/>
          <p:nvPr/>
        </p:nvSpPr>
        <p:spPr>
          <a:xfrm>
            <a:off x="432000" y="1281675"/>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Una </a:t>
            </a:r>
            <a:r>
              <a:rPr lang="es" sz="1650" b="1" i="0" u="none" strike="noStrike" cap="none">
                <a:solidFill>
                  <a:srgbClr val="595959"/>
                </a:solidFill>
                <a:latin typeface="Montserrat"/>
                <a:ea typeface="Montserrat"/>
                <a:cs typeface="Montserrat"/>
                <a:sym typeface="Montserrat"/>
              </a:rPr>
              <a:t>expresión</a:t>
            </a:r>
            <a:r>
              <a:rPr lang="es" sz="1650" b="0" i="0" u="none" strike="noStrike" cap="none">
                <a:solidFill>
                  <a:srgbClr val="595959"/>
                </a:solidFill>
                <a:latin typeface="Montserrat"/>
                <a:ea typeface="Montserrat"/>
                <a:cs typeface="Montserrat"/>
                <a:sym typeface="Montserrat"/>
              </a:rPr>
              <a:t> es una unidad de código que devuelve un valor y está formada por una combinación de operandos (variables y literales) y operadores.</a:t>
            </a:r>
            <a:endParaRPr sz="1650" b="0" i="0" u="none" strike="noStrike" cap="none">
              <a:solidFill>
                <a:srgbClr val="595959"/>
              </a:solidFill>
              <a:latin typeface="Montserrat"/>
              <a:ea typeface="Montserrat"/>
              <a:cs typeface="Montserrat"/>
              <a:sym typeface="Montserrat"/>
            </a:endParaRPr>
          </a:p>
        </p:txBody>
      </p:sp>
      <p:sp>
        <p:nvSpPr>
          <p:cNvPr id="304" name="Google Shape;304;p18"/>
          <p:cNvSpPr/>
          <p:nvPr/>
        </p:nvSpPr>
        <p:spPr>
          <a:xfrm>
            <a:off x="1398600" y="2084525"/>
            <a:ext cx="63294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rgbClr val="595959"/>
                </a:solidFill>
                <a:latin typeface="Montserrat"/>
                <a:ea typeface="Montserrat"/>
                <a:cs typeface="Montserrat"/>
                <a:sym typeface="Montserrat"/>
              </a:rPr>
              <a:t>Expresiones</a:t>
            </a:r>
            <a:endParaRPr sz="1400" b="0" i="0" u="none" strike="noStrike" cap="none">
              <a:solidFill>
                <a:srgbClr val="595959"/>
              </a:solidFill>
              <a:latin typeface="Montserrat"/>
              <a:ea typeface="Montserrat"/>
              <a:cs typeface="Montserrat"/>
              <a:sym typeface="Montserrat"/>
            </a:endParaRPr>
          </a:p>
        </p:txBody>
      </p:sp>
      <p:sp>
        <p:nvSpPr>
          <p:cNvPr id="305" name="Google Shape;305;p18"/>
          <p:cNvSpPr/>
          <p:nvPr/>
        </p:nvSpPr>
        <p:spPr>
          <a:xfrm>
            <a:off x="1398600" y="2313413"/>
            <a:ext cx="6329400" cy="10107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39C12"/>
              </a:buClr>
              <a:buSzPts val="1400"/>
              <a:buFont typeface="Consolas"/>
              <a:buNone/>
            </a:pPr>
            <a:r>
              <a:rPr lang="es" sz="1300" b="0" i="0" u="none" strike="noStrike" cap="none">
                <a:solidFill>
                  <a:srgbClr val="F39C12"/>
                </a:solidFill>
                <a:latin typeface="Consolas"/>
                <a:ea typeface="Consolas"/>
                <a:cs typeface="Consolas"/>
                <a:sym typeface="Consolas"/>
              </a:rPr>
              <a:t>5</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EE5D43"/>
                </a:solidFill>
                <a:latin typeface="Consolas"/>
                <a:ea typeface="Consolas"/>
                <a:cs typeface="Consolas"/>
                <a:sym typeface="Consolas"/>
              </a:rPr>
              <a:t>+</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F39C12"/>
                </a:solidFill>
                <a:latin typeface="Consolas"/>
                <a:ea typeface="Consolas"/>
                <a:cs typeface="Consolas"/>
                <a:sym typeface="Consolas"/>
              </a:rPr>
              <a:t>2</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5F6167"/>
                </a:solidFill>
                <a:latin typeface="Consolas"/>
                <a:ea typeface="Consolas"/>
                <a:cs typeface="Consolas"/>
                <a:sym typeface="Consolas"/>
              </a:rPr>
              <a:t># Suma del número 5 y el número 2</a:t>
            </a:r>
            <a:endParaRPr sz="13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D5CED9"/>
              </a:buClr>
              <a:buSzPts val="1400"/>
              <a:buFont typeface="Consolas"/>
              <a:buNone/>
            </a:pPr>
            <a:r>
              <a:rPr lang="es" sz="1300" b="0" i="0" u="none" strike="noStrike" cap="none">
                <a:solidFill>
                  <a:srgbClr val="D5CED9"/>
                </a:solidFill>
                <a:latin typeface="Consolas"/>
                <a:ea typeface="Consolas"/>
                <a:cs typeface="Consolas"/>
                <a:sym typeface="Consolas"/>
              </a:rPr>
              <a:t>a </a:t>
            </a:r>
            <a:r>
              <a:rPr lang="es" sz="1300" b="0" i="0" u="none" strike="noStrike" cap="none">
                <a:solidFill>
                  <a:srgbClr val="EE5D43"/>
                </a:solidFill>
                <a:latin typeface="Consolas"/>
                <a:ea typeface="Consolas"/>
                <a:cs typeface="Consolas"/>
                <a:sym typeface="Consolas"/>
              </a:rPr>
              <a:t>&lt;</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F39C12"/>
                </a:solidFill>
                <a:latin typeface="Consolas"/>
                <a:ea typeface="Consolas"/>
                <a:cs typeface="Consolas"/>
                <a:sym typeface="Consolas"/>
              </a:rPr>
              <a:t>10</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5F6167"/>
                </a:solidFill>
                <a:latin typeface="Consolas"/>
                <a:ea typeface="Consolas"/>
                <a:cs typeface="Consolas"/>
                <a:sym typeface="Consolas"/>
              </a:rPr>
              <a:t># Compara si el valor de la variable a es menor que 10</a:t>
            </a:r>
            <a:endParaRPr sz="13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D5CED9"/>
              </a:buClr>
              <a:buSzPts val="1400"/>
              <a:buFont typeface="Consolas"/>
              <a:buNone/>
            </a:pPr>
            <a:r>
              <a:rPr lang="es" sz="1300" b="0" i="0" u="none" strike="noStrike" cap="none">
                <a:solidFill>
                  <a:srgbClr val="D5CED9"/>
                </a:solidFill>
                <a:latin typeface="Consolas"/>
                <a:ea typeface="Consolas"/>
                <a:cs typeface="Consolas"/>
                <a:sym typeface="Consolas"/>
              </a:rPr>
              <a:t>b </a:t>
            </a:r>
            <a:r>
              <a:rPr lang="es" sz="1300" b="0" i="0" u="none" strike="noStrike" cap="none">
                <a:solidFill>
                  <a:srgbClr val="EE5D43"/>
                </a:solidFill>
                <a:latin typeface="Consolas"/>
                <a:ea typeface="Consolas"/>
                <a:cs typeface="Consolas"/>
                <a:sym typeface="Consolas"/>
              </a:rPr>
              <a:t>is</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EE5D43"/>
                </a:solidFill>
                <a:latin typeface="Consolas"/>
                <a:ea typeface="Consolas"/>
                <a:cs typeface="Consolas"/>
                <a:sym typeface="Consolas"/>
              </a:rPr>
              <a:t>None</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5F6167"/>
                </a:solidFill>
                <a:latin typeface="Consolas"/>
                <a:ea typeface="Consolas"/>
                <a:cs typeface="Consolas"/>
                <a:sym typeface="Consolas"/>
              </a:rPr>
              <a:t># Compara si la identidad de la variable b es None</a:t>
            </a:r>
            <a:endParaRPr sz="13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F39C12"/>
              </a:buClr>
              <a:buSzPts val="1400"/>
              <a:buFont typeface="Consolas"/>
              <a:buNone/>
            </a:pPr>
            <a:r>
              <a:rPr lang="es" sz="1300" b="0" i="0" u="none" strike="noStrike" cap="none">
                <a:solidFill>
                  <a:srgbClr val="F39C12"/>
                </a:solidFill>
                <a:latin typeface="Consolas"/>
                <a:ea typeface="Consolas"/>
                <a:cs typeface="Consolas"/>
                <a:sym typeface="Consolas"/>
              </a:rPr>
              <a:t>3</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EE5D43"/>
                </a:solidFill>
                <a:latin typeface="Consolas"/>
                <a:ea typeface="Consolas"/>
                <a:cs typeface="Consolas"/>
                <a:sym typeface="Consolas"/>
              </a:rPr>
              <a:t>*</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F39C12"/>
                </a:solidFill>
                <a:latin typeface="Consolas"/>
                <a:ea typeface="Consolas"/>
                <a:cs typeface="Consolas"/>
                <a:sym typeface="Consolas"/>
              </a:rPr>
              <a:t>200</a:t>
            </a:r>
            <a:r>
              <a:rPr lang="es" sz="1300" b="0" i="0" u="none" strike="noStrike" cap="none">
                <a:solidFill>
                  <a:srgbClr val="D5CED9"/>
                </a:solidFill>
                <a:latin typeface="Consolas"/>
                <a:ea typeface="Consolas"/>
                <a:cs typeface="Consolas"/>
                <a:sym typeface="Consolas"/>
              </a:rPr>
              <a:t> </a:t>
            </a:r>
            <a:r>
              <a:rPr lang="es" sz="1300" b="0" i="0" u="none" strike="noStrike" cap="none">
                <a:solidFill>
                  <a:srgbClr val="EE5D43"/>
                </a:solidFill>
                <a:latin typeface="Consolas"/>
                <a:ea typeface="Consolas"/>
                <a:cs typeface="Consolas"/>
                <a:sym typeface="Consolas"/>
              </a:rPr>
              <a:t>-</a:t>
            </a:r>
            <a:r>
              <a:rPr lang="es" sz="1300" b="0" i="0" u="none" strike="noStrike" cap="none">
                <a:solidFill>
                  <a:srgbClr val="D5CED9"/>
                </a:solidFill>
                <a:latin typeface="Consolas"/>
                <a:ea typeface="Consolas"/>
                <a:cs typeface="Consolas"/>
                <a:sym typeface="Consolas"/>
              </a:rPr>
              <a:t> c) </a:t>
            </a:r>
            <a:r>
              <a:rPr lang="es" sz="1300" b="0" i="0" u="none" strike="noStrike" cap="none">
                <a:solidFill>
                  <a:srgbClr val="5F6167"/>
                </a:solidFill>
                <a:latin typeface="Consolas"/>
                <a:ea typeface="Consolas"/>
                <a:cs typeface="Consolas"/>
                <a:sym typeface="Consolas"/>
              </a:rPr>
              <a:t># Resta a 200 el valor de c y lo multiplica por 3</a:t>
            </a:r>
            <a:endParaRPr sz="13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8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050" b="0" i="0" u="none" strike="noStrike" cap="none">
              <a:solidFill>
                <a:srgbClr val="D5CED9"/>
              </a:solidFill>
              <a:highlight>
                <a:srgbClr val="23262E"/>
              </a:highlight>
              <a:latin typeface="Consolas"/>
              <a:ea typeface="Consolas"/>
              <a:cs typeface="Consolas"/>
              <a:sym typeface="Consolas"/>
            </a:endParaRPr>
          </a:p>
        </p:txBody>
      </p:sp>
      <p:sp>
        <p:nvSpPr>
          <p:cNvPr id="306" name="Google Shape;306;p18"/>
          <p:cNvSpPr txBox="1"/>
          <p:nvPr/>
        </p:nvSpPr>
        <p:spPr>
          <a:xfrm>
            <a:off x="423450" y="3546375"/>
            <a:ext cx="8279700" cy="1010700"/>
          </a:xfrm>
          <a:prstGeom prst="rect">
            <a:avLst/>
          </a:prstGeom>
          <a:noFill/>
          <a:ln>
            <a:noFill/>
          </a:ln>
        </p:spPr>
        <p:txBody>
          <a:bodyPr spcFirstLastPara="1" wrap="square" lIns="0" tIns="91425" rIns="0" bIns="91425" anchor="t" anchorCtr="0">
            <a:no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Una </a:t>
            </a:r>
            <a:r>
              <a:rPr lang="es" sz="1650" b="1" i="0" u="none" strike="noStrike" cap="none">
                <a:solidFill>
                  <a:srgbClr val="595959"/>
                </a:solidFill>
                <a:latin typeface="Montserrat"/>
                <a:ea typeface="Montserrat"/>
                <a:cs typeface="Montserrat"/>
                <a:sym typeface="Montserrat"/>
              </a:rPr>
              <a:t>sentencia</a:t>
            </a:r>
            <a:r>
              <a:rPr lang="es" sz="1650" b="0" i="0" u="none" strike="noStrike" cap="none">
                <a:solidFill>
                  <a:srgbClr val="595959"/>
                </a:solidFill>
                <a:latin typeface="Montserrat"/>
                <a:ea typeface="Montserrat"/>
                <a:cs typeface="Montserrat"/>
                <a:sym typeface="Montserrat"/>
              </a:rPr>
              <a:t> o </a:t>
            </a:r>
            <a:r>
              <a:rPr lang="es" sz="1650" b="1" i="0" u="none" strike="noStrike" cap="none">
                <a:solidFill>
                  <a:srgbClr val="595959"/>
                </a:solidFill>
                <a:latin typeface="Montserrat"/>
                <a:ea typeface="Montserrat"/>
                <a:cs typeface="Montserrat"/>
                <a:sym typeface="Montserrat"/>
              </a:rPr>
              <a:t>declaración</a:t>
            </a:r>
            <a:r>
              <a:rPr lang="es" sz="1650" b="0" i="0" u="none" strike="noStrike" cap="none">
                <a:solidFill>
                  <a:srgbClr val="595959"/>
                </a:solidFill>
                <a:latin typeface="Montserrat"/>
                <a:ea typeface="Montserrat"/>
                <a:cs typeface="Montserrat"/>
                <a:sym typeface="Montserrat"/>
              </a:rPr>
              <a:t> define una acción. Puede contener alguna(s) expresiones . Son las instrucciones que componen el código de un programa y determinan su comportamiento. Finalizan con un Enter.</a:t>
            </a:r>
            <a:endParaRPr sz="165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
          <p:cNvSpPr txBox="1">
            <a:spLocks noGrp="1"/>
          </p:cNvSpPr>
          <p:nvPr>
            <p:ph type="ctrTitle"/>
          </p:nvPr>
        </p:nvSpPr>
        <p:spPr>
          <a:xfrm>
            <a:off x="311700" y="1226800"/>
            <a:ext cx="8520600" cy="1570500"/>
          </a:xfrm>
          <a:prstGeom prst="rect">
            <a:avLst/>
          </a:prstGeom>
          <a:noFill/>
          <a:ln>
            <a:noFill/>
          </a:ln>
        </p:spPr>
        <p:txBody>
          <a:bodyPr spcFirstLastPara="1" wrap="square" lIns="91425" tIns="91425" rIns="91425" bIns="91425" anchor="ctr" anchorCtr="0">
            <a:normAutofit/>
          </a:bodyPr>
          <a:lstStyle/>
          <a:p>
            <a:pPr marL="0" lvl="0" indent="0" algn="ctr" rtl="0">
              <a:lnSpc>
                <a:spcPct val="100000"/>
              </a:lnSpc>
              <a:spcBef>
                <a:spcPts val="0"/>
              </a:spcBef>
              <a:spcAft>
                <a:spcPts val="0"/>
              </a:spcAft>
              <a:buSzPts val="4900"/>
              <a:buNone/>
            </a:pPr>
            <a:r>
              <a:rPr lang="es" b="0" dirty="0"/>
              <a:t>Fundamentos de Python</a:t>
            </a:r>
            <a:endParaRPr b="0" dirty="0"/>
          </a:p>
        </p:txBody>
      </p:sp>
      <p:pic>
        <p:nvPicPr>
          <p:cNvPr id="151" name="Google Shape;151;p2"/>
          <p:cNvPicPr preferRelativeResize="0"/>
          <p:nvPr/>
        </p:nvPicPr>
        <p:blipFill rotWithShape="1">
          <a:blip r:embed="rId3">
            <a:alphaModFix/>
          </a:blip>
          <a:srcRect/>
          <a:stretch/>
        </p:blipFill>
        <p:spPr>
          <a:xfrm>
            <a:off x="4219575" y="2868475"/>
            <a:ext cx="704850" cy="7239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19"/>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Sentencias de más de una línea</a:t>
            </a:r>
            <a:endParaRPr/>
          </a:p>
        </p:txBody>
      </p:sp>
      <p:sp>
        <p:nvSpPr>
          <p:cNvPr id="312" name="Google Shape;312;p19"/>
          <p:cNvSpPr txBox="1"/>
          <p:nvPr/>
        </p:nvSpPr>
        <p:spPr>
          <a:xfrm>
            <a:off x="436425" y="1281700"/>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Aquellas sentencias que son muy largas pueden ocupar más de una línea (</a:t>
            </a:r>
            <a:r>
              <a:rPr lang="es" sz="1650" b="0" i="0" u="sng" strike="noStrike" cap="none">
                <a:solidFill>
                  <a:schemeClr val="hlink"/>
                </a:solidFill>
                <a:latin typeface="Montserrat"/>
                <a:ea typeface="Montserrat"/>
                <a:cs typeface="Montserrat"/>
                <a:sym typeface="Montserrat"/>
                <a:hlinkClick r:id="rId3"/>
              </a:rPr>
              <a:t>se recomienda una longitud máxima de 72 caracteres</a:t>
            </a:r>
            <a:r>
              <a:rPr lang="es" sz="1650" b="0" i="0" u="none" strike="noStrike" cap="none">
                <a:solidFill>
                  <a:srgbClr val="595959"/>
                </a:solidFill>
                <a:latin typeface="Montserrat"/>
                <a:ea typeface="Montserrat"/>
                <a:cs typeface="Montserrat"/>
                <a:sym typeface="Montserrat"/>
              </a:rPr>
              <a:t>). Para dividir una sentencia explícitamente en varias líneas se utiliza el carácter </a:t>
            </a:r>
            <a:r>
              <a:rPr lang="es" sz="1650" b="1" i="0" u="none" strike="noStrike" cap="none">
                <a:solidFill>
                  <a:srgbClr val="595959"/>
                </a:solidFill>
                <a:latin typeface="Montserrat"/>
                <a:ea typeface="Montserrat"/>
                <a:cs typeface="Montserrat"/>
                <a:sym typeface="Montserrat"/>
              </a:rPr>
              <a:t>\</a:t>
            </a:r>
            <a:r>
              <a:rPr lang="es" sz="1650" b="0" i="0" u="none" strike="noStrike" cap="none">
                <a:solidFill>
                  <a:srgbClr val="595959"/>
                </a:solidFill>
                <a:latin typeface="Montserrat"/>
                <a:ea typeface="Montserrat"/>
                <a:cs typeface="Montserrat"/>
                <a:sym typeface="Montserrat"/>
              </a:rPr>
              <a:t>.</a:t>
            </a: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p:txBody>
      </p:sp>
      <p:sp>
        <p:nvSpPr>
          <p:cNvPr id="313" name="Google Shape;313;p19"/>
          <p:cNvSpPr/>
          <p:nvPr/>
        </p:nvSpPr>
        <p:spPr>
          <a:xfrm>
            <a:off x="419175" y="2518600"/>
            <a:ext cx="39066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Ejemplo 1 (división explícita)</a:t>
            </a:r>
            <a:endParaRPr sz="1400" b="0" i="0" u="none" strike="noStrike" cap="none">
              <a:solidFill>
                <a:schemeClr val="dk2"/>
              </a:solidFill>
              <a:latin typeface="Montserrat"/>
              <a:ea typeface="Montserrat"/>
              <a:cs typeface="Montserrat"/>
              <a:sym typeface="Montserrat"/>
            </a:endParaRPr>
          </a:p>
        </p:txBody>
      </p:sp>
      <p:sp>
        <p:nvSpPr>
          <p:cNvPr id="314" name="Google Shape;314;p19"/>
          <p:cNvSpPr/>
          <p:nvPr/>
        </p:nvSpPr>
        <p:spPr>
          <a:xfrm>
            <a:off x="419175" y="2747500"/>
            <a:ext cx="3906600" cy="5727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D5CED9"/>
              </a:buClr>
              <a:buSzPts val="1400"/>
              <a:buFont typeface="Consolas"/>
              <a:buNone/>
            </a:pPr>
            <a:r>
              <a:rPr lang="es" sz="1400" b="0" i="0" u="none" strike="noStrike" cap="none">
                <a:solidFill>
                  <a:srgbClr val="D5CED9"/>
                </a:solidFill>
                <a:latin typeface="Consolas"/>
                <a:ea typeface="Consolas"/>
                <a:cs typeface="Consolas"/>
                <a:sym typeface="Consolas"/>
              </a:rPr>
              <a:t>a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2</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3</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5</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7</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9</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4</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F39C12"/>
              </a:buClr>
              <a:buSzPts val="1400"/>
              <a:buFont typeface="Consolas"/>
              <a:buNone/>
            </a:pPr>
            <a:r>
              <a:rPr lang="es" sz="1400" b="0" i="0" u="none" strike="noStrike" cap="none">
                <a:solidFill>
                  <a:srgbClr val="F39C12"/>
                </a:solidFill>
                <a:latin typeface="Consolas"/>
                <a:ea typeface="Consolas"/>
                <a:cs typeface="Consolas"/>
                <a:sym typeface="Consolas"/>
              </a:rPr>
              <a:t>6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3</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5</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1</a:t>
            </a:r>
            <a:r>
              <a:rPr lang="es" sz="1400" b="0" i="0" u="none" strike="noStrike" cap="none">
                <a:solidFill>
                  <a:srgbClr val="D5CED9"/>
                </a:solidFill>
                <a:latin typeface="Consolas"/>
                <a:ea typeface="Consolas"/>
                <a:cs typeface="Consolas"/>
                <a:sym typeface="Consolas"/>
              </a:rPr>
              <a:t> </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F39C12"/>
              </a:buClr>
              <a:buSzPts val="1400"/>
              <a:buFont typeface="Consolas"/>
              <a:buNone/>
            </a:pPr>
            <a:endParaRPr sz="1300" b="0" i="0" u="none" strike="noStrike" cap="none">
              <a:solidFill>
                <a:srgbClr val="F39C12"/>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8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050" b="0" i="0" u="none" strike="noStrike" cap="none">
              <a:solidFill>
                <a:srgbClr val="D5CED9"/>
              </a:solidFill>
              <a:highlight>
                <a:srgbClr val="23262E"/>
              </a:highlight>
              <a:latin typeface="Consolas"/>
              <a:ea typeface="Consolas"/>
              <a:cs typeface="Consolas"/>
              <a:sym typeface="Consolas"/>
            </a:endParaRPr>
          </a:p>
        </p:txBody>
      </p:sp>
      <p:sp>
        <p:nvSpPr>
          <p:cNvPr id="315" name="Google Shape;315;p19"/>
          <p:cNvSpPr txBox="1"/>
          <p:nvPr/>
        </p:nvSpPr>
        <p:spPr>
          <a:xfrm>
            <a:off x="423450" y="3630700"/>
            <a:ext cx="8279700" cy="926400"/>
          </a:xfrm>
          <a:prstGeom prst="rect">
            <a:avLst/>
          </a:prstGeom>
          <a:noFill/>
          <a:ln>
            <a:noFill/>
          </a:ln>
        </p:spPr>
        <p:txBody>
          <a:bodyPr spcFirstLastPara="1" wrap="square" lIns="0" tIns="91425" rIns="0" bIns="91425" anchor="t" anchorCtr="0">
            <a:no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Además, en Python la continuación de línea es </a:t>
            </a:r>
            <a:r>
              <a:rPr lang="es" sz="1650" b="1" i="0" u="none" strike="noStrike" cap="none">
                <a:solidFill>
                  <a:srgbClr val="595959"/>
                </a:solidFill>
                <a:latin typeface="Montserrat"/>
                <a:ea typeface="Montserrat"/>
                <a:cs typeface="Montserrat"/>
                <a:sym typeface="Montserrat"/>
              </a:rPr>
              <a:t>implícita</a:t>
            </a:r>
            <a:r>
              <a:rPr lang="es" sz="1650" b="0" i="0" u="none" strike="noStrike" cap="none">
                <a:solidFill>
                  <a:srgbClr val="595959"/>
                </a:solidFill>
                <a:latin typeface="Montserrat"/>
                <a:ea typeface="Montserrat"/>
                <a:cs typeface="Montserrat"/>
                <a:sym typeface="Montserrat"/>
              </a:rPr>
              <a:t> siempre y cuando la expresión vaya dentro de los caracteres </a:t>
            </a:r>
            <a:r>
              <a:rPr lang="es" sz="1650" b="1" i="0" u="none" strike="noStrike" cap="none">
                <a:solidFill>
                  <a:srgbClr val="595959"/>
                </a:solidFill>
                <a:latin typeface="Montserrat"/>
                <a:ea typeface="Montserrat"/>
                <a:cs typeface="Montserrat"/>
                <a:sym typeface="Montserrat"/>
              </a:rPr>
              <a:t>()</a:t>
            </a:r>
            <a:r>
              <a:rPr lang="es" sz="1650" b="0" i="0" u="none" strike="noStrike" cap="none">
                <a:solidFill>
                  <a:srgbClr val="595959"/>
                </a:solidFill>
                <a:latin typeface="Montserrat"/>
                <a:ea typeface="Montserrat"/>
                <a:cs typeface="Montserrat"/>
                <a:sym typeface="Montserrat"/>
              </a:rPr>
              <a:t>, </a:t>
            </a:r>
            <a:r>
              <a:rPr lang="es" sz="1650" b="1" i="0" u="none" strike="noStrike" cap="none">
                <a:solidFill>
                  <a:srgbClr val="595959"/>
                </a:solidFill>
                <a:latin typeface="Montserrat"/>
                <a:ea typeface="Montserrat"/>
                <a:cs typeface="Montserrat"/>
                <a:sym typeface="Montserrat"/>
              </a:rPr>
              <a:t>[]</a:t>
            </a:r>
            <a:r>
              <a:rPr lang="es" sz="1650" b="0" i="0" u="none" strike="noStrike" cap="none">
                <a:solidFill>
                  <a:srgbClr val="595959"/>
                </a:solidFill>
                <a:latin typeface="Montserrat"/>
                <a:ea typeface="Montserrat"/>
                <a:cs typeface="Montserrat"/>
                <a:sym typeface="Montserrat"/>
              </a:rPr>
              <a:t> y </a:t>
            </a:r>
            <a:r>
              <a:rPr lang="es" sz="1650" b="1" i="0" u="none" strike="noStrike" cap="none">
                <a:solidFill>
                  <a:srgbClr val="595959"/>
                </a:solidFill>
                <a:latin typeface="Montserrat"/>
                <a:ea typeface="Montserrat"/>
                <a:cs typeface="Montserrat"/>
                <a:sym typeface="Montserrat"/>
              </a:rPr>
              <a:t>{}</a:t>
            </a:r>
            <a:r>
              <a:rPr lang="es" sz="1650" b="0" i="0" u="none" strike="noStrike" cap="none">
                <a:solidFill>
                  <a:srgbClr val="595959"/>
                </a:solidFill>
                <a:latin typeface="Montserrat"/>
                <a:ea typeface="Montserrat"/>
                <a:cs typeface="Montserrat"/>
                <a:sym typeface="Montserrat"/>
              </a:rPr>
              <a:t>.</a:t>
            </a: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p:txBody>
      </p:sp>
      <p:sp>
        <p:nvSpPr>
          <p:cNvPr id="316" name="Google Shape;316;p19"/>
          <p:cNvSpPr/>
          <p:nvPr/>
        </p:nvSpPr>
        <p:spPr>
          <a:xfrm>
            <a:off x="4800825" y="2518600"/>
            <a:ext cx="39066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Ejemplo 2 (división implícita)</a:t>
            </a:r>
            <a:endParaRPr sz="1400" b="0" i="0" u="none" strike="noStrike" cap="none">
              <a:solidFill>
                <a:schemeClr val="dk2"/>
              </a:solidFill>
              <a:latin typeface="Montserrat"/>
              <a:ea typeface="Montserrat"/>
              <a:cs typeface="Montserrat"/>
              <a:sym typeface="Montserrat"/>
            </a:endParaRPr>
          </a:p>
        </p:txBody>
      </p:sp>
      <p:sp>
        <p:nvSpPr>
          <p:cNvPr id="317" name="Google Shape;317;p19"/>
          <p:cNvSpPr/>
          <p:nvPr/>
        </p:nvSpPr>
        <p:spPr>
          <a:xfrm>
            <a:off x="4800825" y="2747500"/>
            <a:ext cx="3906600" cy="5727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D5CED9"/>
              </a:buClr>
              <a:buSzPts val="1400"/>
              <a:buFont typeface="Consolas"/>
              <a:buNone/>
            </a:pPr>
            <a:r>
              <a:rPr lang="es" sz="1400" b="0" i="0" u="none" strike="noStrike" cap="none">
                <a:solidFill>
                  <a:srgbClr val="D5CED9"/>
                </a:solidFill>
                <a:latin typeface="Consolas"/>
                <a:ea typeface="Consolas"/>
                <a:cs typeface="Consolas"/>
                <a:sym typeface="Consolas"/>
              </a:rPr>
              <a:t>a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1</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2</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7</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3</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1</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4</a:t>
            </a:r>
            <a:r>
              <a:rPr lang="es" sz="1400" b="0" i="0" u="none" strike="noStrike" cap="none">
                <a:solidFill>
                  <a:srgbClr val="D5CED9"/>
                </a:solidFill>
                <a:latin typeface="Consolas"/>
                <a:ea typeface="Consolas"/>
                <a:cs typeface="Consolas"/>
                <a:sym typeface="Consolas"/>
              </a:rPr>
              <a:t>,</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F39C12"/>
              </a:buClr>
              <a:buSzPts val="1400"/>
              <a:buFont typeface="Consolas"/>
              <a:buNone/>
            </a:pPr>
            <a:r>
              <a:rPr lang="es" sz="1400" b="0" i="0" u="none" strike="noStrike" cap="none">
                <a:solidFill>
                  <a:srgbClr val="F39C12"/>
                </a:solidFill>
                <a:latin typeface="Consolas"/>
                <a:ea typeface="Consolas"/>
                <a:cs typeface="Consolas"/>
                <a:sym typeface="Consolas"/>
              </a:rPr>
              <a:t>     3</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2</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4</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3</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8 </a:t>
            </a:r>
            <a:r>
              <a:rPr lang="es" sz="1400" b="0" i="0" u="none" strike="noStrike" cap="none">
                <a:solidFill>
                  <a:srgbClr val="D5CED9"/>
                </a:solidFill>
                <a:latin typeface="Consolas"/>
                <a:ea typeface="Consolas"/>
                <a:cs typeface="Consolas"/>
                <a:sym typeface="Consolas"/>
              </a:rPr>
              <a:t>]</a:t>
            </a:r>
            <a:endParaRPr sz="1050" b="0" i="0" u="none" strike="noStrike" cap="none">
              <a:solidFill>
                <a:srgbClr val="D5CED9"/>
              </a:solidFill>
              <a:highlight>
                <a:srgbClr val="23262E"/>
              </a:highlight>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0"/>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Bloques de código (Indentación)</a:t>
            </a:r>
            <a:endParaRPr/>
          </a:p>
        </p:txBody>
      </p:sp>
      <p:sp>
        <p:nvSpPr>
          <p:cNvPr id="323" name="Google Shape;323;p20"/>
          <p:cNvSpPr txBox="1"/>
          <p:nvPr/>
        </p:nvSpPr>
        <p:spPr>
          <a:xfrm>
            <a:off x="436425" y="1281700"/>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El código puede agruparse en bloques, que delimitan sentencias relacionadas. Python no usa los caracteres</a:t>
            </a:r>
            <a:r>
              <a:rPr lang="es" sz="1650" b="1" i="0" u="none" strike="noStrike" cap="none">
                <a:solidFill>
                  <a:srgbClr val="595959"/>
                </a:solidFill>
                <a:latin typeface="Montserrat"/>
                <a:ea typeface="Montserrat"/>
                <a:cs typeface="Montserrat"/>
                <a:sym typeface="Montserrat"/>
              </a:rPr>
              <a:t> {} </a:t>
            </a:r>
            <a:r>
              <a:rPr lang="es" sz="1650" b="0" i="0" u="none" strike="noStrike" cap="none">
                <a:solidFill>
                  <a:srgbClr val="595959"/>
                </a:solidFill>
                <a:latin typeface="Montserrat"/>
                <a:ea typeface="Montserrat"/>
                <a:cs typeface="Montserrat"/>
                <a:sym typeface="Montserrat"/>
              </a:rPr>
              <a:t>para definir un bloque, utiliza la </a:t>
            </a:r>
            <a:r>
              <a:rPr lang="es" sz="1650" b="1" i="0" u="none" strike="noStrike" cap="none">
                <a:solidFill>
                  <a:srgbClr val="595959"/>
                </a:solidFill>
                <a:latin typeface="Montserrat"/>
                <a:ea typeface="Montserrat"/>
                <a:cs typeface="Montserrat"/>
                <a:sym typeface="Montserrat"/>
              </a:rPr>
              <a:t>indentación o sangrado</a:t>
            </a:r>
            <a:r>
              <a:rPr lang="es" sz="1650" b="0" i="0" u="none" strike="noStrike" cap="none">
                <a:solidFill>
                  <a:srgbClr val="595959"/>
                </a:solidFill>
                <a:latin typeface="Montserrat"/>
                <a:ea typeface="Montserrat"/>
                <a:cs typeface="Montserrat"/>
                <a:sym typeface="Montserrat"/>
              </a:rPr>
              <a:t>, que consiste en mover el bloque de código hacia la derecha insertando </a:t>
            </a:r>
            <a:r>
              <a:rPr lang="es" sz="1650" b="1" i="0" u="none" strike="noStrike" cap="none">
                <a:solidFill>
                  <a:srgbClr val="595959"/>
                </a:solidFill>
                <a:latin typeface="Montserrat"/>
                <a:ea typeface="Montserrat"/>
                <a:cs typeface="Montserrat"/>
                <a:sym typeface="Montserrat"/>
              </a:rPr>
              <a:t>espacios</a:t>
            </a:r>
            <a:r>
              <a:rPr lang="es" sz="1650" b="0" i="0" u="none" strike="noStrike" cap="none">
                <a:solidFill>
                  <a:srgbClr val="595959"/>
                </a:solidFill>
                <a:latin typeface="Montserrat"/>
                <a:ea typeface="Montserrat"/>
                <a:cs typeface="Montserrat"/>
                <a:sym typeface="Montserrat"/>
              </a:rPr>
              <a:t> o </a:t>
            </a:r>
            <a:r>
              <a:rPr lang="es" sz="1650" b="1" i="0" u="none" strike="noStrike" cap="none">
                <a:solidFill>
                  <a:srgbClr val="595959"/>
                </a:solidFill>
                <a:latin typeface="Montserrat"/>
                <a:ea typeface="Montserrat"/>
                <a:cs typeface="Montserrat"/>
                <a:sym typeface="Montserrat"/>
              </a:rPr>
              <a:t>tabuladores</a:t>
            </a:r>
            <a:r>
              <a:rPr lang="es" sz="1650" b="0" i="0" u="none" strike="noStrike" cap="none">
                <a:solidFill>
                  <a:srgbClr val="595959"/>
                </a:solidFill>
                <a:latin typeface="Montserrat"/>
                <a:ea typeface="Montserrat"/>
                <a:cs typeface="Montserrat"/>
                <a:sym typeface="Montserrat"/>
              </a:rPr>
              <a:t> al principio de la línea, dejando un margen a su izquierda.</a:t>
            </a: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Un bloque comienza con un nuevo sangrado y acaba con la primera línea cuyo sangrado sea menor. La guía de estilo de Python recomienda usar espacios en lugar de tabulaciones.</a:t>
            </a: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Para realizar el sangrado, se suelen utilizar 4 espacios.</a:t>
            </a:r>
            <a:endParaRPr sz="165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1"/>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Bloques de código (Indentación)</a:t>
            </a:r>
            <a:endParaRPr/>
          </a:p>
        </p:txBody>
      </p:sp>
      <p:sp>
        <p:nvSpPr>
          <p:cNvPr id="329" name="Google Shape;329;p21"/>
          <p:cNvSpPr txBox="1"/>
          <p:nvPr/>
        </p:nvSpPr>
        <p:spPr>
          <a:xfrm>
            <a:off x="436425" y="1281700"/>
            <a:ext cx="8279700" cy="3275400"/>
          </a:xfrm>
          <a:prstGeom prst="rect">
            <a:avLst/>
          </a:prstGeom>
          <a:noFill/>
          <a:ln>
            <a:noFill/>
          </a:ln>
        </p:spPr>
        <p:txBody>
          <a:bodyPr spcFirstLastPara="1" wrap="square" lIns="0" tIns="91425" rIns="0" bIns="91425" anchor="t" anchorCtr="0">
            <a:normAutofit lnSpcReduction="20000"/>
          </a:bodyPr>
          <a:lstStyle/>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Si bien aún no sabemos exactamente qué hace el código anterior, se pueden ver los bloques de instrucciones indicados mediante los tabuladores sobre el margen izquierdo. Es posible incluir un bloque dentro de otro, para crear estructuras complejas.</a:t>
            </a:r>
            <a:endParaRPr sz="1650" b="0" i="0" u="none" strike="noStrike" cap="none">
              <a:solidFill>
                <a:srgbClr val="595959"/>
              </a:solidFill>
              <a:latin typeface="Montserrat"/>
              <a:ea typeface="Montserrat"/>
              <a:cs typeface="Montserrat"/>
              <a:sym typeface="Montserrat"/>
            </a:endParaRPr>
          </a:p>
        </p:txBody>
      </p:sp>
      <p:sp>
        <p:nvSpPr>
          <p:cNvPr id="330" name="Google Shape;330;p21"/>
          <p:cNvSpPr/>
          <p:nvPr/>
        </p:nvSpPr>
        <p:spPr>
          <a:xfrm>
            <a:off x="1990950" y="1412200"/>
            <a:ext cx="51621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Indentación</a:t>
            </a:r>
            <a:endParaRPr sz="1400" b="0" i="0" u="none" strike="noStrike" cap="none">
              <a:solidFill>
                <a:schemeClr val="dk2"/>
              </a:solidFill>
              <a:latin typeface="Montserrat"/>
              <a:ea typeface="Montserrat"/>
              <a:cs typeface="Montserrat"/>
              <a:sym typeface="Montserrat"/>
            </a:endParaRPr>
          </a:p>
        </p:txBody>
      </p:sp>
      <p:sp>
        <p:nvSpPr>
          <p:cNvPr id="331" name="Google Shape;331;p21"/>
          <p:cNvSpPr/>
          <p:nvPr/>
        </p:nvSpPr>
        <p:spPr>
          <a:xfrm>
            <a:off x="1990950" y="1642850"/>
            <a:ext cx="5162100" cy="16002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C74DED"/>
              </a:buClr>
              <a:buSzPts val="1400"/>
              <a:buFont typeface="Consolas"/>
              <a:buNone/>
            </a:pPr>
            <a:r>
              <a:rPr lang="es" sz="1400" b="0" i="0" u="none" strike="noStrike" cap="none">
                <a:solidFill>
                  <a:srgbClr val="C74DED"/>
                </a:solidFill>
                <a:latin typeface="Consolas"/>
                <a:ea typeface="Consolas"/>
                <a:cs typeface="Consolas"/>
                <a:sym typeface="Consolas"/>
              </a:rPr>
              <a:t>def</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FE66D"/>
                </a:solidFill>
                <a:latin typeface="Consolas"/>
                <a:ea typeface="Consolas"/>
                <a:cs typeface="Consolas"/>
                <a:sym typeface="Consolas"/>
              </a:rPr>
              <a:t>suma_numeros</a:t>
            </a:r>
            <a:r>
              <a:rPr lang="es" sz="1400" b="0" i="0" u="none" strike="noStrike" cap="none">
                <a:solidFill>
                  <a:srgbClr val="D5CED9"/>
                </a:solidFill>
                <a:latin typeface="Consolas"/>
                <a:ea typeface="Consolas"/>
                <a:cs typeface="Consolas"/>
                <a:sym typeface="Consolas"/>
              </a:rPr>
              <a:t>(</a:t>
            </a:r>
            <a:r>
              <a:rPr lang="es" sz="1400" b="0" i="0" u="none" strike="noStrike" cap="none">
                <a:solidFill>
                  <a:srgbClr val="00E8C6"/>
                </a:solidFill>
                <a:latin typeface="Consolas"/>
                <a:ea typeface="Consolas"/>
                <a:cs typeface="Consolas"/>
                <a:sym typeface="Consolas"/>
              </a:rPr>
              <a:t>numeros</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5F6167"/>
                </a:solidFill>
                <a:latin typeface="Consolas"/>
                <a:ea typeface="Consolas"/>
                <a:cs typeface="Consolas"/>
                <a:sym typeface="Consolas"/>
              </a:rPr>
              <a:t># Bloque 1</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400"/>
              <a:buFont typeface="Consolas"/>
              <a:buNone/>
            </a:pPr>
            <a:r>
              <a:rPr lang="es" sz="1400" b="0" i="0" u="none" strike="noStrike" cap="none">
                <a:solidFill>
                  <a:srgbClr val="D5CED9"/>
                </a:solidFill>
                <a:latin typeface="Consolas"/>
                <a:ea typeface="Consolas"/>
                <a:cs typeface="Consolas"/>
                <a:sym typeface="Consolas"/>
              </a:rPr>
              <a:t>    suma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0</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5F6167"/>
                </a:solidFill>
                <a:latin typeface="Consolas"/>
                <a:ea typeface="Consolas"/>
                <a:cs typeface="Consolas"/>
                <a:sym typeface="Consolas"/>
              </a:rPr>
              <a:t># Bloque 2</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400"/>
              <a:buFont typeface="Consolas"/>
              <a:buNone/>
            </a:pP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C74DED"/>
                </a:solidFill>
                <a:latin typeface="Consolas"/>
                <a:ea typeface="Consolas"/>
                <a:cs typeface="Consolas"/>
                <a:sym typeface="Consolas"/>
              </a:rPr>
              <a:t>for</a:t>
            </a:r>
            <a:r>
              <a:rPr lang="es" sz="1400" b="0" i="0" u="none" strike="noStrike" cap="none">
                <a:solidFill>
                  <a:srgbClr val="D5CED9"/>
                </a:solidFill>
                <a:latin typeface="Consolas"/>
                <a:ea typeface="Consolas"/>
                <a:cs typeface="Consolas"/>
                <a:sym typeface="Consolas"/>
              </a:rPr>
              <a:t> n </a:t>
            </a:r>
            <a:r>
              <a:rPr lang="es" sz="1400" b="0" i="0" u="none" strike="noStrike" cap="none">
                <a:solidFill>
                  <a:srgbClr val="C74DED"/>
                </a:solidFill>
                <a:latin typeface="Consolas"/>
                <a:ea typeface="Consolas"/>
                <a:cs typeface="Consolas"/>
                <a:sym typeface="Consolas"/>
              </a:rPr>
              <a:t>in</a:t>
            </a:r>
            <a:r>
              <a:rPr lang="es" sz="1400" b="0" i="0" u="none" strike="noStrike" cap="none">
                <a:solidFill>
                  <a:srgbClr val="D5CED9"/>
                </a:solidFill>
                <a:latin typeface="Consolas"/>
                <a:ea typeface="Consolas"/>
                <a:cs typeface="Consolas"/>
                <a:sym typeface="Consolas"/>
              </a:rPr>
              <a:t> numeros:         </a:t>
            </a:r>
            <a:r>
              <a:rPr lang="es" sz="1400" b="0" i="0" u="none" strike="noStrike" cap="none">
                <a:solidFill>
                  <a:srgbClr val="5F6167"/>
                </a:solidFill>
                <a:latin typeface="Consolas"/>
                <a:ea typeface="Consolas"/>
                <a:cs typeface="Consolas"/>
                <a:sym typeface="Consolas"/>
              </a:rPr>
              <a:t># Bloque 2</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400"/>
              <a:buFont typeface="Consolas"/>
              <a:buNone/>
            </a:pPr>
            <a:r>
              <a:rPr lang="es" sz="1400" b="0" i="0" u="none" strike="noStrike" cap="none">
                <a:solidFill>
                  <a:srgbClr val="D5CED9"/>
                </a:solidFill>
                <a:latin typeface="Consolas"/>
                <a:ea typeface="Consolas"/>
                <a:cs typeface="Consolas"/>
                <a:sym typeface="Consolas"/>
              </a:rPr>
              <a:t>        suma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n                </a:t>
            </a:r>
            <a:r>
              <a:rPr lang="es" sz="1400" b="0" i="0" u="none" strike="noStrike" cap="none">
                <a:solidFill>
                  <a:srgbClr val="5F6167"/>
                </a:solidFill>
                <a:latin typeface="Consolas"/>
                <a:ea typeface="Consolas"/>
                <a:cs typeface="Consolas"/>
                <a:sym typeface="Consolas"/>
              </a:rPr>
              <a:t># Bloque 3</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400"/>
              <a:buFont typeface="Consolas"/>
              <a:buNone/>
            </a:pP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FE66D"/>
                </a:solidFill>
                <a:latin typeface="Consolas"/>
                <a:ea typeface="Consolas"/>
                <a:cs typeface="Consolas"/>
                <a:sym typeface="Consolas"/>
              </a:rPr>
              <a:t>print</a:t>
            </a:r>
            <a:r>
              <a:rPr lang="es" sz="1400" b="0" i="0" u="none" strike="noStrike" cap="none">
                <a:solidFill>
                  <a:srgbClr val="D5CED9"/>
                </a:solidFill>
                <a:latin typeface="Consolas"/>
                <a:ea typeface="Consolas"/>
                <a:cs typeface="Consolas"/>
                <a:sym typeface="Consolas"/>
              </a:rPr>
              <a:t>(suma)              </a:t>
            </a:r>
            <a:r>
              <a:rPr lang="es" sz="1400" b="0" i="0" u="none" strike="noStrike" cap="none">
                <a:solidFill>
                  <a:srgbClr val="5F6167"/>
                </a:solidFill>
                <a:latin typeface="Consolas"/>
                <a:ea typeface="Consolas"/>
                <a:cs typeface="Consolas"/>
                <a:sym typeface="Consolas"/>
              </a:rPr>
              <a:t># Bloque 3</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400"/>
              <a:buFont typeface="Consolas"/>
              <a:buNone/>
            </a:pP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C74DED"/>
                </a:solidFill>
                <a:latin typeface="Consolas"/>
                <a:ea typeface="Consolas"/>
                <a:cs typeface="Consolas"/>
                <a:sym typeface="Consolas"/>
              </a:rPr>
              <a:t>return</a:t>
            </a:r>
            <a:r>
              <a:rPr lang="es" sz="1400" b="0" i="0" u="none" strike="noStrike" cap="none">
                <a:solidFill>
                  <a:srgbClr val="D5CED9"/>
                </a:solidFill>
                <a:latin typeface="Consolas"/>
                <a:ea typeface="Consolas"/>
                <a:cs typeface="Consolas"/>
                <a:sym typeface="Consolas"/>
              </a:rPr>
              <a:t> suma              </a:t>
            </a:r>
            <a:r>
              <a:rPr lang="es" sz="1400" b="0" i="0" u="none" strike="noStrike" cap="none">
                <a:solidFill>
                  <a:srgbClr val="5F6167"/>
                </a:solidFill>
                <a:latin typeface="Consolas"/>
                <a:ea typeface="Consolas"/>
                <a:cs typeface="Consolas"/>
                <a:sym typeface="Consolas"/>
              </a:rPr>
              <a:t># Bloque 2</a:t>
            </a:r>
            <a:endParaRPr sz="1400" b="0" i="0" u="none" strike="noStrike" cap="none">
              <a:solidFill>
                <a:srgbClr val="5F6167"/>
              </a:solidFill>
              <a:latin typeface="Consolas"/>
              <a:ea typeface="Consolas"/>
              <a:cs typeface="Consolas"/>
              <a:sym typeface="Consolas"/>
            </a:endParaRPr>
          </a:p>
          <a:p>
            <a:pPr marL="0" marR="0" lvl="0" indent="0" algn="l" rtl="0">
              <a:lnSpc>
                <a:spcPct val="100000"/>
              </a:lnSpc>
              <a:spcBef>
                <a:spcPts val="0"/>
              </a:spcBef>
              <a:spcAft>
                <a:spcPts val="0"/>
              </a:spcAft>
              <a:buClr>
                <a:srgbClr val="C74DED"/>
              </a:buClr>
              <a:buSzPts val="1400"/>
              <a:buFont typeface="Consolas"/>
              <a:buNone/>
            </a:pPr>
            <a:r>
              <a:rPr lang="es" sz="1400" b="0" i="0" u="none" strike="noStrike" cap="none">
                <a:solidFill>
                  <a:srgbClr val="FFE66D"/>
                </a:solidFill>
                <a:latin typeface="Consolas"/>
                <a:ea typeface="Consolas"/>
                <a:cs typeface="Consolas"/>
                <a:sym typeface="Consolas"/>
              </a:rPr>
              <a:t>print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5F6167"/>
                </a:solidFill>
                <a:latin typeface="Consolas"/>
                <a:ea typeface="Consolas"/>
                <a:cs typeface="Consolas"/>
                <a:sym typeface="Consolas"/>
              </a:rPr>
              <a:t># Bloque 1</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400"/>
              <a:buFont typeface="Consolas"/>
              <a:buNone/>
            </a:pPr>
            <a:endParaRPr sz="1400" b="0" i="0" u="none" strike="noStrike" cap="none">
              <a:solidFill>
                <a:srgbClr val="5F6167"/>
              </a:solidFill>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2"/>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Convenciones de nombres</a:t>
            </a:r>
            <a:endParaRPr/>
          </a:p>
        </p:txBody>
      </p:sp>
      <p:sp>
        <p:nvSpPr>
          <p:cNvPr id="337" name="Google Shape;337;p22"/>
          <p:cNvSpPr txBox="1"/>
          <p:nvPr/>
        </p:nvSpPr>
        <p:spPr>
          <a:xfrm>
            <a:off x="436425" y="1281700"/>
            <a:ext cx="8279700" cy="3275400"/>
          </a:xfrm>
          <a:prstGeom prst="rect">
            <a:avLst/>
          </a:prstGeom>
          <a:noFill/>
          <a:ln>
            <a:noFill/>
          </a:ln>
        </p:spPr>
        <p:txBody>
          <a:bodyPr spcFirstLastPara="1" wrap="square" lIns="0" tIns="91425" rIns="0" bIns="91425" anchor="t" anchorCtr="0">
            <a:normAutofit fontScale="85000" lnSpcReduction="20000"/>
          </a:bodyPr>
          <a:lstStyle/>
          <a:p>
            <a:pPr marL="0" marR="0" lvl="0" indent="0" algn="l" rtl="0">
              <a:lnSpc>
                <a:spcPct val="115000"/>
              </a:lnSpc>
              <a:spcBef>
                <a:spcPts val="1199"/>
              </a:spcBef>
              <a:spcAft>
                <a:spcPts val="0"/>
              </a:spcAft>
              <a:buClr>
                <a:srgbClr val="000000"/>
              </a:buClr>
              <a:buSzPct val="100000"/>
              <a:buFont typeface="Arial"/>
              <a:buNone/>
            </a:pPr>
            <a:r>
              <a:rPr lang="es" sz="1982" b="0" i="0" u="none" strike="noStrike" cap="none">
                <a:solidFill>
                  <a:srgbClr val="595959"/>
                </a:solidFill>
                <a:latin typeface="Montserrat"/>
                <a:ea typeface="Montserrat"/>
                <a:cs typeface="Montserrat"/>
                <a:sym typeface="Montserrat"/>
              </a:rPr>
              <a:t>Los nombres de variables, funciones, módulos y clases deben respetar las siguientes convenciones:</a:t>
            </a:r>
            <a:endParaRPr sz="1982" b="0" i="0" u="none" strike="noStrike" cap="none">
              <a:solidFill>
                <a:srgbClr val="595959"/>
              </a:solidFill>
              <a:latin typeface="Montserrat"/>
              <a:ea typeface="Montserrat"/>
              <a:cs typeface="Montserrat"/>
              <a:sym typeface="Montserrat"/>
            </a:endParaRPr>
          </a:p>
          <a:p>
            <a:pPr marL="457200" marR="0" lvl="0" indent="-335641" algn="l" rtl="0">
              <a:lnSpc>
                <a:spcPct val="115000"/>
              </a:lnSpc>
              <a:spcBef>
                <a:spcPts val="1199"/>
              </a:spcBef>
              <a:spcAft>
                <a:spcPts val="0"/>
              </a:spcAft>
              <a:buClr>
                <a:srgbClr val="000000"/>
              </a:buClr>
              <a:buSzPct val="100000"/>
              <a:buFont typeface="Montserrat"/>
              <a:buChar char="●"/>
            </a:pPr>
            <a:r>
              <a:rPr lang="es" sz="1982" b="0" i="0" u="none" strike="noStrike" cap="none">
                <a:solidFill>
                  <a:srgbClr val="595959"/>
                </a:solidFill>
                <a:latin typeface="Montserrat"/>
                <a:ea typeface="Montserrat"/>
                <a:cs typeface="Montserrat"/>
                <a:sym typeface="Montserrat"/>
              </a:rPr>
              <a:t>Pueden ser cualquier combinación de letras (mayúsculas y minúsculas), dígitos y el carácter guión bajo (_), pero no puede comenzar por un dígito. </a:t>
            </a:r>
            <a:r>
              <a:rPr lang="es" sz="1982" b="0" i="0" u="none" strike="noStrike" cap="none">
                <a:solidFill>
                  <a:schemeClr val="dk2"/>
                </a:solidFill>
                <a:latin typeface="Montserrat"/>
                <a:ea typeface="Montserrat"/>
                <a:cs typeface="Montserrat"/>
                <a:sym typeface="Montserrat"/>
              </a:rPr>
              <a:t>Se escriben en minúsculas, separando las palabras con el guión bajo. </a:t>
            </a:r>
            <a:endParaRPr sz="1982" b="0" i="0" u="none" strike="noStrike" cap="none">
              <a:solidFill>
                <a:srgbClr val="595959"/>
              </a:solidFill>
              <a:latin typeface="Montserrat"/>
              <a:ea typeface="Montserrat"/>
              <a:cs typeface="Montserrat"/>
              <a:sym typeface="Montserrat"/>
            </a:endParaRPr>
          </a:p>
          <a:p>
            <a:pPr marL="457200" marR="0" lvl="0" indent="-335641" algn="l" rtl="0">
              <a:lnSpc>
                <a:spcPct val="115000"/>
              </a:lnSpc>
              <a:spcBef>
                <a:spcPts val="0"/>
              </a:spcBef>
              <a:spcAft>
                <a:spcPts val="0"/>
              </a:spcAft>
              <a:buClr>
                <a:srgbClr val="595959"/>
              </a:buClr>
              <a:buSzPct val="100000"/>
              <a:buFont typeface="Montserrat"/>
              <a:buChar char="●"/>
            </a:pPr>
            <a:r>
              <a:rPr lang="es" sz="1982" b="0" i="0" u="none" strike="noStrike" cap="none">
                <a:solidFill>
                  <a:srgbClr val="595959"/>
                </a:solidFill>
                <a:latin typeface="Montserrat"/>
                <a:ea typeface="Montserrat"/>
                <a:cs typeface="Montserrat"/>
                <a:sym typeface="Montserrat"/>
              </a:rPr>
              <a:t>No se pueden usar como identificadores las palabras reservadas.</a:t>
            </a:r>
            <a:endParaRPr sz="1982" b="0" i="0" u="none" strike="noStrike" cap="none">
              <a:solidFill>
                <a:srgbClr val="595959"/>
              </a:solidFill>
              <a:latin typeface="Montserrat"/>
              <a:ea typeface="Montserrat"/>
              <a:cs typeface="Montserrat"/>
              <a:sym typeface="Montserrat"/>
            </a:endParaRPr>
          </a:p>
          <a:p>
            <a:pPr marL="457200" marR="0" lvl="0" indent="-335641" algn="l" rtl="0">
              <a:lnSpc>
                <a:spcPct val="115000"/>
              </a:lnSpc>
              <a:spcBef>
                <a:spcPts val="0"/>
              </a:spcBef>
              <a:spcAft>
                <a:spcPts val="0"/>
              </a:spcAft>
              <a:buClr>
                <a:srgbClr val="595959"/>
              </a:buClr>
              <a:buSzPct val="100000"/>
              <a:buFont typeface="Montserrat"/>
              <a:buChar char="●"/>
            </a:pPr>
            <a:r>
              <a:rPr lang="es" sz="1982" b="0" i="0" u="none" strike="noStrike" cap="none">
                <a:solidFill>
                  <a:srgbClr val="595959"/>
                </a:solidFill>
                <a:latin typeface="Montserrat"/>
                <a:ea typeface="Montserrat"/>
                <a:cs typeface="Montserrat"/>
                <a:sym typeface="Montserrat"/>
              </a:rPr>
              <a:t>Se recomienda usar nombres que sean expresivos. Por ejemplo, contador es mejor que simplemente c.</a:t>
            </a:r>
            <a:endParaRPr sz="1982" b="0" i="0" u="none" strike="noStrike" cap="none">
              <a:solidFill>
                <a:srgbClr val="595959"/>
              </a:solidFill>
              <a:latin typeface="Montserrat"/>
              <a:ea typeface="Montserrat"/>
              <a:cs typeface="Montserrat"/>
              <a:sym typeface="Montserrat"/>
            </a:endParaRPr>
          </a:p>
          <a:p>
            <a:pPr marL="457200" marR="0" lvl="0" indent="-335641" algn="l" rtl="0">
              <a:lnSpc>
                <a:spcPct val="115000"/>
              </a:lnSpc>
              <a:spcBef>
                <a:spcPts val="0"/>
              </a:spcBef>
              <a:spcAft>
                <a:spcPts val="0"/>
              </a:spcAft>
              <a:buClr>
                <a:srgbClr val="595959"/>
              </a:buClr>
              <a:buSzPct val="100000"/>
              <a:buFont typeface="Montserrat"/>
              <a:buChar char="●"/>
            </a:pPr>
            <a:r>
              <a:rPr lang="es" sz="1982" b="0" i="0" u="none" strike="noStrike" cap="none">
                <a:solidFill>
                  <a:schemeClr val="dk2"/>
                </a:solidFill>
                <a:latin typeface="Montserrat"/>
                <a:ea typeface="Montserrat"/>
                <a:cs typeface="Montserrat"/>
                <a:sym typeface="Montserrat"/>
              </a:rPr>
              <a:t>Solamente los nombres de clase pueden comenzar con mayúsculas, y siguen la notación CamelCase.</a:t>
            </a:r>
            <a:endParaRPr sz="1982" b="0" i="0" u="none" strike="noStrike" cap="none">
              <a:solidFill>
                <a:srgbClr val="595959"/>
              </a:solidFill>
              <a:latin typeface="Montserrat"/>
              <a:ea typeface="Montserrat"/>
              <a:cs typeface="Montserrat"/>
              <a:sym typeface="Montserrat"/>
            </a:endParaRPr>
          </a:p>
          <a:p>
            <a:pPr marL="457200" marR="0" lvl="0" indent="-335641" algn="l" rtl="0">
              <a:lnSpc>
                <a:spcPct val="115000"/>
              </a:lnSpc>
              <a:spcBef>
                <a:spcPts val="0"/>
              </a:spcBef>
              <a:spcAft>
                <a:spcPts val="0"/>
              </a:spcAft>
              <a:buClr>
                <a:srgbClr val="595959"/>
              </a:buClr>
              <a:buSzPct val="100000"/>
              <a:buFont typeface="Montserrat"/>
              <a:buChar char="●"/>
            </a:pPr>
            <a:r>
              <a:rPr lang="es" sz="1982" b="0" i="0" u="none" strike="noStrike" cap="none">
                <a:solidFill>
                  <a:srgbClr val="595959"/>
                </a:solidFill>
                <a:latin typeface="Montserrat"/>
                <a:ea typeface="Montserrat"/>
                <a:cs typeface="Montserrat"/>
                <a:sym typeface="Montserrat"/>
              </a:rPr>
              <a:t>Python es “case sensitive”, diferencia entre mayúsculas y minúsculas.</a:t>
            </a:r>
            <a:endParaRPr sz="1982"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Convenciones de nombres</a:t>
            </a:r>
            <a:endParaRPr/>
          </a:p>
        </p:txBody>
      </p:sp>
      <p:sp>
        <p:nvSpPr>
          <p:cNvPr id="343" name="Google Shape;343;p23"/>
          <p:cNvSpPr txBox="1"/>
          <p:nvPr/>
        </p:nvSpPr>
        <p:spPr>
          <a:xfrm>
            <a:off x="436425" y="1281700"/>
            <a:ext cx="8279700" cy="7686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82"/>
              <a:buFont typeface="Arial"/>
              <a:buNone/>
            </a:pPr>
            <a:r>
              <a:rPr lang="es" sz="1682" b="0" i="0" u="none" strike="noStrike" cap="none">
                <a:solidFill>
                  <a:srgbClr val="595959"/>
                </a:solidFill>
                <a:latin typeface="Montserrat"/>
                <a:ea typeface="Montserrat"/>
                <a:cs typeface="Montserrat"/>
                <a:sym typeface="Montserrat"/>
              </a:rPr>
              <a:t>Python tiene una serie de palabras reservadas, que se </a:t>
            </a:r>
            <a:r>
              <a:rPr lang="es" sz="1682" b="0" i="0" u="none" strike="noStrike" cap="none">
                <a:solidFill>
                  <a:schemeClr val="dk2"/>
                </a:solidFill>
                <a:latin typeface="Montserrat"/>
                <a:ea typeface="Montserrat"/>
                <a:cs typeface="Montserrat"/>
                <a:sym typeface="Montserrat"/>
              </a:rPr>
              <a:t>utilizan para definir la sintaxis y estructura del lenguaje. N</a:t>
            </a:r>
            <a:r>
              <a:rPr lang="es" sz="1682" b="0" i="0" u="none" strike="noStrike" cap="none">
                <a:solidFill>
                  <a:srgbClr val="595959"/>
                </a:solidFill>
                <a:latin typeface="Montserrat"/>
                <a:ea typeface="Montserrat"/>
                <a:cs typeface="Montserrat"/>
                <a:sym typeface="Montserrat"/>
              </a:rPr>
              <a:t>o pueden usarse como identificadores. </a:t>
            </a:r>
            <a:endParaRPr sz="1682" b="0" i="0" u="none" strike="noStrike" cap="none">
              <a:solidFill>
                <a:srgbClr val="595959"/>
              </a:solidFill>
              <a:latin typeface="Montserrat"/>
              <a:ea typeface="Montserrat"/>
              <a:cs typeface="Montserrat"/>
              <a:sym typeface="Montserrat"/>
            </a:endParaRPr>
          </a:p>
        </p:txBody>
      </p:sp>
      <p:sp>
        <p:nvSpPr>
          <p:cNvPr id="344" name="Google Shape;344;p23"/>
          <p:cNvSpPr/>
          <p:nvPr/>
        </p:nvSpPr>
        <p:spPr>
          <a:xfrm>
            <a:off x="1578200" y="2409750"/>
            <a:ext cx="6132900" cy="1094100"/>
          </a:xfrm>
          <a:prstGeom prst="rect">
            <a:avLst/>
          </a:prstGeom>
          <a:solidFill>
            <a:srgbClr val="23262E"/>
          </a:solid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C74DED"/>
              </a:buClr>
              <a:buSzPts val="1600"/>
              <a:buFont typeface="Consolas"/>
              <a:buNone/>
            </a:pPr>
            <a:r>
              <a:rPr lang="es" sz="1400" b="0" i="0" u="none" strike="noStrike" cap="none">
                <a:solidFill>
                  <a:srgbClr val="C74DED"/>
                </a:solidFill>
                <a:latin typeface="Consolas"/>
                <a:ea typeface="Consolas"/>
                <a:cs typeface="Consolas"/>
                <a:sym typeface="Consolas"/>
              </a:rPr>
              <a:t>and, as, assert, break, class, continue, def, del, elif,</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C74DED"/>
              </a:buClr>
              <a:buSzPts val="1600"/>
              <a:buFont typeface="Consolas"/>
              <a:buNone/>
            </a:pPr>
            <a:r>
              <a:rPr lang="es" sz="1400" b="0" i="0" u="none" strike="noStrike" cap="none">
                <a:solidFill>
                  <a:srgbClr val="C74DED"/>
                </a:solidFill>
                <a:latin typeface="Consolas"/>
                <a:ea typeface="Consolas"/>
                <a:cs typeface="Consolas"/>
                <a:sym typeface="Consolas"/>
              </a:rPr>
              <a:t>else, except, False, finally, for, from, global, if,</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C74DED"/>
              </a:buClr>
              <a:buSzPts val="1600"/>
              <a:buFont typeface="Consolas"/>
              <a:buNone/>
            </a:pPr>
            <a:r>
              <a:rPr lang="es" sz="1400" b="0" i="0" u="none" strike="noStrike" cap="none">
                <a:solidFill>
                  <a:srgbClr val="C74DED"/>
                </a:solidFill>
                <a:latin typeface="Consolas"/>
                <a:ea typeface="Consolas"/>
                <a:cs typeface="Consolas"/>
                <a:sym typeface="Consolas"/>
              </a:rPr>
              <a:t>import, in, is, lambda, None, nonlocal, not, or, pass,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C74DED"/>
              </a:buClr>
              <a:buSzPts val="1600"/>
              <a:buFont typeface="Consolas"/>
              <a:buNone/>
            </a:pPr>
            <a:r>
              <a:rPr lang="es" sz="1400" b="0" i="0" u="none" strike="noStrike" cap="none">
                <a:solidFill>
                  <a:srgbClr val="C74DED"/>
                </a:solidFill>
                <a:latin typeface="Consolas"/>
                <a:ea typeface="Consolas"/>
                <a:cs typeface="Consolas"/>
                <a:sym typeface="Consolas"/>
              </a:rPr>
              <a:t>raise, return, True, try, yield, while, with</a:t>
            </a:r>
            <a:endParaRPr sz="1400" b="0" i="0" u="none" strike="noStrike" cap="none">
              <a:solidFill>
                <a:srgbClr val="000000"/>
              </a:solidFill>
              <a:latin typeface="Arial"/>
              <a:ea typeface="Arial"/>
              <a:cs typeface="Arial"/>
              <a:sym typeface="Arial"/>
            </a:endParaRPr>
          </a:p>
        </p:txBody>
      </p:sp>
      <p:sp>
        <p:nvSpPr>
          <p:cNvPr id="345" name="Google Shape;345;p23"/>
          <p:cNvSpPr/>
          <p:nvPr/>
        </p:nvSpPr>
        <p:spPr>
          <a:xfrm>
            <a:off x="1578200" y="2161875"/>
            <a:ext cx="6132900" cy="2478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Palabras reservadas:</a:t>
            </a:r>
            <a:endParaRPr sz="1400" b="0" i="0" u="none" strike="noStrike" cap="none">
              <a:solidFill>
                <a:schemeClr val="dk2"/>
              </a:solidFill>
              <a:latin typeface="Montserrat"/>
              <a:ea typeface="Montserrat"/>
              <a:cs typeface="Montserrat"/>
              <a:sym typeface="Montserrat"/>
            </a:endParaRPr>
          </a:p>
        </p:txBody>
      </p:sp>
      <p:sp>
        <p:nvSpPr>
          <p:cNvPr id="346" name="Google Shape;346;p23"/>
          <p:cNvSpPr txBox="1"/>
          <p:nvPr/>
        </p:nvSpPr>
        <p:spPr>
          <a:xfrm>
            <a:off x="432150" y="3589825"/>
            <a:ext cx="8279700" cy="967200"/>
          </a:xfrm>
          <a:prstGeom prst="rect">
            <a:avLst/>
          </a:prstGeom>
          <a:noFill/>
          <a:ln>
            <a:noFill/>
          </a:ln>
        </p:spPr>
        <p:txBody>
          <a:bodyPr spcFirstLastPara="1" wrap="square" lIns="0" tIns="91425" rIns="0" bIns="91425" anchor="t" anchorCtr="0">
            <a:normAutofit lnSpcReduction="10000"/>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En Python </a:t>
            </a:r>
            <a:r>
              <a:rPr lang="es" sz="1650" b="1" i="0" u="none" strike="noStrike" cap="none">
                <a:solidFill>
                  <a:srgbClr val="595959"/>
                </a:solidFill>
                <a:latin typeface="Montserrat"/>
                <a:ea typeface="Montserrat"/>
                <a:cs typeface="Montserrat"/>
                <a:sym typeface="Montserrat"/>
              </a:rPr>
              <a:t>no existen las constantes</a:t>
            </a:r>
            <a:r>
              <a:rPr lang="es" sz="1650" b="0" i="0" u="none" strike="noStrike" cap="none">
                <a:solidFill>
                  <a:srgbClr val="595959"/>
                </a:solidFill>
                <a:latin typeface="Montserrat"/>
                <a:ea typeface="Montserrat"/>
                <a:cs typeface="Montserrat"/>
                <a:sym typeface="Montserrat"/>
              </a:rPr>
              <a:t>. Sin embargo, se suelen utilizar variables, con su nombre en mayúsculas (para distinguirlas de las demás) y es responsabilidad del programador no cambiar su valor a lo largo del programa.</a:t>
            </a:r>
            <a:endParaRPr sz="165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24"/>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Convenciones de nombres</a:t>
            </a:r>
            <a:endParaRPr/>
          </a:p>
        </p:txBody>
      </p:sp>
      <p:sp>
        <p:nvSpPr>
          <p:cNvPr id="352" name="Google Shape;352;p24"/>
          <p:cNvSpPr txBox="1"/>
          <p:nvPr/>
        </p:nvSpPr>
        <p:spPr>
          <a:xfrm>
            <a:off x="429938" y="1281675"/>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982"/>
              <a:buFont typeface="Arial"/>
              <a:buNone/>
            </a:pPr>
            <a:endParaRPr sz="1982" b="0" i="0" u="none" strike="noStrike" cap="none">
              <a:solidFill>
                <a:srgbClr val="595959"/>
              </a:solidFill>
              <a:latin typeface="Montserrat"/>
              <a:ea typeface="Montserrat"/>
              <a:cs typeface="Montserrat"/>
              <a:sym typeface="Montserrat"/>
            </a:endParaRPr>
          </a:p>
        </p:txBody>
      </p:sp>
      <p:sp>
        <p:nvSpPr>
          <p:cNvPr id="353" name="Google Shape;353;p24"/>
          <p:cNvSpPr txBox="1"/>
          <p:nvPr/>
        </p:nvSpPr>
        <p:spPr>
          <a:xfrm>
            <a:off x="432000" y="1281675"/>
            <a:ext cx="8279700" cy="4941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Algunos nombres de variables </a:t>
            </a:r>
            <a:r>
              <a:rPr lang="es" sz="1650" b="1" i="0" u="none" strike="noStrike" cap="none">
                <a:solidFill>
                  <a:srgbClr val="595959"/>
                </a:solidFill>
                <a:latin typeface="Montserrat"/>
                <a:ea typeface="Montserrat"/>
                <a:cs typeface="Montserrat"/>
                <a:sym typeface="Montserrat"/>
              </a:rPr>
              <a:t>válidos y recomendados</a:t>
            </a:r>
            <a:r>
              <a:rPr lang="es" sz="1650" b="0" i="0" u="none" strike="noStrike" cap="none">
                <a:solidFill>
                  <a:srgbClr val="595959"/>
                </a:solidFill>
                <a:latin typeface="Montserrat"/>
                <a:ea typeface="Montserrat"/>
                <a:cs typeface="Montserrat"/>
                <a:sym typeface="Montserrat"/>
              </a:rPr>
              <a:t>:</a:t>
            </a:r>
            <a:endParaRPr sz="1650" b="0" i="0" u="none" strike="noStrike" cap="none">
              <a:solidFill>
                <a:srgbClr val="595959"/>
              </a:solidFill>
              <a:latin typeface="Montserrat"/>
              <a:ea typeface="Montserrat"/>
              <a:cs typeface="Montserrat"/>
              <a:sym typeface="Montserrat"/>
            </a:endParaRPr>
          </a:p>
        </p:txBody>
      </p:sp>
      <p:sp>
        <p:nvSpPr>
          <p:cNvPr id="354" name="Google Shape;354;p24"/>
          <p:cNvSpPr/>
          <p:nvPr/>
        </p:nvSpPr>
        <p:spPr>
          <a:xfrm>
            <a:off x="432000" y="1775925"/>
            <a:ext cx="1545000" cy="375600"/>
          </a:xfrm>
          <a:prstGeom prst="flowChartAlternateProcess">
            <a:avLst/>
          </a:prstGeom>
          <a:solidFill>
            <a:srgbClr val="96E07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suma</a:t>
            </a:r>
            <a:endParaRPr sz="1500" b="0" i="0" u="none" strike="noStrike" cap="none">
              <a:solidFill>
                <a:schemeClr val="dk2"/>
              </a:solidFill>
              <a:latin typeface="Montserrat"/>
              <a:ea typeface="Montserrat"/>
              <a:cs typeface="Montserrat"/>
              <a:sym typeface="Montserrat"/>
            </a:endParaRPr>
          </a:p>
        </p:txBody>
      </p:sp>
      <p:sp>
        <p:nvSpPr>
          <p:cNvPr id="355" name="Google Shape;355;p24"/>
          <p:cNvSpPr/>
          <p:nvPr/>
        </p:nvSpPr>
        <p:spPr>
          <a:xfrm>
            <a:off x="2116781" y="1775925"/>
            <a:ext cx="1545000" cy="375600"/>
          </a:xfrm>
          <a:prstGeom prst="flowChartAlternateProcess">
            <a:avLst/>
          </a:prstGeom>
          <a:solidFill>
            <a:srgbClr val="96E07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total</a:t>
            </a:r>
            <a:endParaRPr sz="1500" b="0" i="0" u="none" strike="noStrike" cap="none">
              <a:solidFill>
                <a:schemeClr val="dk2"/>
              </a:solidFill>
              <a:latin typeface="Montserrat"/>
              <a:ea typeface="Montserrat"/>
              <a:cs typeface="Montserrat"/>
              <a:sym typeface="Montserrat"/>
            </a:endParaRPr>
          </a:p>
        </p:txBody>
      </p:sp>
      <p:sp>
        <p:nvSpPr>
          <p:cNvPr id="356" name="Google Shape;356;p24"/>
          <p:cNvSpPr/>
          <p:nvPr/>
        </p:nvSpPr>
        <p:spPr>
          <a:xfrm>
            <a:off x="3801563" y="1775925"/>
            <a:ext cx="1545000" cy="375600"/>
          </a:xfrm>
          <a:prstGeom prst="flowChartAlternateProcess">
            <a:avLst/>
          </a:prstGeom>
          <a:solidFill>
            <a:srgbClr val="96E07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importe_final</a:t>
            </a:r>
            <a:endParaRPr sz="1500" b="0" i="0" u="none" strike="noStrike" cap="none">
              <a:solidFill>
                <a:schemeClr val="dk2"/>
              </a:solidFill>
              <a:latin typeface="Montserrat"/>
              <a:ea typeface="Montserrat"/>
              <a:cs typeface="Montserrat"/>
              <a:sym typeface="Montserrat"/>
            </a:endParaRPr>
          </a:p>
        </p:txBody>
      </p:sp>
      <p:sp>
        <p:nvSpPr>
          <p:cNvPr id="357" name="Google Shape;357;p24"/>
          <p:cNvSpPr/>
          <p:nvPr/>
        </p:nvSpPr>
        <p:spPr>
          <a:xfrm>
            <a:off x="5486344" y="1775925"/>
            <a:ext cx="1545000" cy="375600"/>
          </a:xfrm>
          <a:prstGeom prst="flowChartAlternateProcess">
            <a:avLst/>
          </a:prstGeom>
          <a:solidFill>
            <a:srgbClr val="96E07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_saldo</a:t>
            </a:r>
            <a:endParaRPr sz="1500" b="0" i="0" u="none" strike="noStrike" cap="none">
              <a:solidFill>
                <a:schemeClr val="dk2"/>
              </a:solidFill>
              <a:latin typeface="Montserrat"/>
              <a:ea typeface="Montserrat"/>
              <a:cs typeface="Montserrat"/>
              <a:sym typeface="Montserrat"/>
            </a:endParaRPr>
          </a:p>
        </p:txBody>
      </p:sp>
      <p:sp>
        <p:nvSpPr>
          <p:cNvPr id="358" name="Google Shape;358;p24"/>
          <p:cNvSpPr/>
          <p:nvPr/>
        </p:nvSpPr>
        <p:spPr>
          <a:xfrm>
            <a:off x="7171125" y="1775925"/>
            <a:ext cx="1545000" cy="375600"/>
          </a:xfrm>
          <a:prstGeom prst="flowChartAlternateProcess">
            <a:avLst/>
          </a:prstGeom>
          <a:solidFill>
            <a:srgbClr val="96E07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area12</a:t>
            </a:r>
            <a:endParaRPr sz="1500" b="0" i="0" u="none" strike="noStrike" cap="none">
              <a:solidFill>
                <a:schemeClr val="dk2"/>
              </a:solidFill>
              <a:latin typeface="Montserrat"/>
              <a:ea typeface="Montserrat"/>
              <a:cs typeface="Montserrat"/>
              <a:sym typeface="Montserrat"/>
            </a:endParaRPr>
          </a:p>
        </p:txBody>
      </p:sp>
      <p:sp>
        <p:nvSpPr>
          <p:cNvPr id="359" name="Google Shape;359;p24"/>
          <p:cNvSpPr/>
          <p:nvPr/>
        </p:nvSpPr>
        <p:spPr>
          <a:xfrm>
            <a:off x="414750" y="2858163"/>
            <a:ext cx="1545000" cy="3756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Suma</a:t>
            </a:r>
            <a:endParaRPr sz="1500" b="0" i="0" u="none" strike="noStrike" cap="none">
              <a:solidFill>
                <a:schemeClr val="dk2"/>
              </a:solidFill>
              <a:latin typeface="Montserrat"/>
              <a:ea typeface="Montserrat"/>
              <a:cs typeface="Montserrat"/>
              <a:sym typeface="Montserrat"/>
            </a:endParaRPr>
          </a:p>
        </p:txBody>
      </p:sp>
      <p:sp>
        <p:nvSpPr>
          <p:cNvPr id="360" name="Google Shape;360;p24"/>
          <p:cNvSpPr/>
          <p:nvPr/>
        </p:nvSpPr>
        <p:spPr>
          <a:xfrm>
            <a:off x="2099531" y="2858163"/>
            <a:ext cx="1545000" cy="3756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areacuadrado</a:t>
            </a:r>
            <a:endParaRPr sz="1500" b="0" i="0" u="none" strike="noStrike" cap="none">
              <a:solidFill>
                <a:schemeClr val="dk2"/>
              </a:solidFill>
              <a:latin typeface="Montserrat"/>
              <a:ea typeface="Montserrat"/>
              <a:cs typeface="Montserrat"/>
              <a:sym typeface="Montserrat"/>
            </a:endParaRPr>
          </a:p>
        </p:txBody>
      </p:sp>
      <p:sp>
        <p:nvSpPr>
          <p:cNvPr id="361" name="Google Shape;361;p24"/>
          <p:cNvSpPr/>
          <p:nvPr/>
        </p:nvSpPr>
        <p:spPr>
          <a:xfrm>
            <a:off x="3784313" y="2858163"/>
            <a:ext cx="1545000" cy="3756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ImporteFinal</a:t>
            </a:r>
            <a:endParaRPr sz="1500" b="0" i="0" u="none" strike="noStrike" cap="none">
              <a:solidFill>
                <a:schemeClr val="dk2"/>
              </a:solidFill>
              <a:latin typeface="Montserrat"/>
              <a:ea typeface="Montserrat"/>
              <a:cs typeface="Montserrat"/>
              <a:sym typeface="Montserrat"/>
            </a:endParaRPr>
          </a:p>
        </p:txBody>
      </p:sp>
      <p:sp>
        <p:nvSpPr>
          <p:cNvPr id="362" name="Google Shape;362;p24"/>
          <p:cNvSpPr/>
          <p:nvPr/>
        </p:nvSpPr>
        <p:spPr>
          <a:xfrm>
            <a:off x="5469094" y="2858163"/>
            <a:ext cx="1545000" cy="3756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w12e43rt41</a:t>
            </a:r>
            <a:endParaRPr sz="1500" b="0" i="0" u="none" strike="noStrike" cap="none">
              <a:solidFill>
                <a:schemeClr val="dk2"/>
              </a:solidFill>
              <a:latin typeface="Montserrat"/>
              <a:ea typeface="Montserrat"/>
              <a:cs typeface="Montserrat"/>
              <a:sym typeface="Montserrat"/>
            </a:endParaRPr>
          </a:p>
        </p:txBody>
      </p:sp>
      <p:sp>
        <p:nvSpPr>
          <p:cNvPr id="363" name="Google Shape;363;p24"/>
          <p:cNvSpPr/>
          <p:nvPr/>
        </p:nvSpPr>
        <p:spPr>
          <a:xfrm>
            <a:off x="7153875" y="2858150"/>
            <a:ext cx="1545000" cy="3756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años</a:t>
            </a:r>
            <a:endParaRPr sz="1500" b="0" i="0" u="none" strike="noStrike" cap="none">
              <a:solidFill>
                <a:schemeClr val="dk2"/>
              </a:solidFill>
              <a:latin typeface="Montserrat"/>
              <a:ea typeface="Montserrat"/>
              <a:cs typeface="Montserrat"/>
              <a:sym typeface="Montserrat"/>
            </a:endParaRPr>
          </a:p>
        </p:txBody>
      </p:sp>
      <p:sp>
        <p:nvSpPr>
          <p:cNvPr id="364" name="Google Shape;364;p24"/>
          <p:cNvSpPr/>
          <p:nvPr/>
        </p:nvSpPr>
        <p:spPr>
          <a:xfrm>
            <a:off x="414750" y="3878725"/>
            <a:ext cx="1545000" cy="375600"/>
          </a:xfrm>
          <a:prstGeom prst="flowChartAlternateProcess">
            <a:avLst/>
          </a:prstGeom>
          <a:solidFill>
            <a:srgbClr val="F39C1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mi saldo</a:t>
            </a:r>
            <a:endParaRPr sz="1500" b="0" i="0" u="none" strike="noStrike" cap="none">
              <a:solidFill>
                <a:schemeClr val="dk2"/>
              </a:solidFill>
              <a:latin typeface="Montserrat"/>
              <a:ea typeface="Montserrat"/>
              <a:cs typeface="Montserrat"/>
              <a:sym typeface="Montserrat"/>
            </a:endParaRPr>
          </a:p>
        </p:txBody>
      </p:sp>
      <p:sp>
        <p:nvSpPr>
          <p:cNvPr id="365" name="Google Shape;365;p24"/>
          <p:cNvSpPr/>
          <p:nvPr/>
        </p:nvSpPr>
        <p:spPr>
          <a:xfrm>
            <a:off x="2099531" y="3878725"/>
            <a:ext cx="1545000" cy="375600"/>
          </a:xfrm>
          <a:prstGeom prst="flowChartAlternateProcess">
            <a:avLst/>
          </a:prstGeom>
          <a:solidFill>
            <a:srgbClr val="F39C1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2pesos</a:t>
            </a:r>
            <a:endParaRPr sz="1500" b="0" i="0" u="none" strike="noStrike" cap="none">
              <a:solidFill>
                <a:schemeClr val="dk2"/>
              </a:solidFill>
              <a:latin typeface="Montserrat"/>
              <a:ea typeface="Montserrat"/>
              <a:cs typeface="Montserrat"/>
              <a:sym typeface="Montserrat"/>
            </a:endParaRPr>
          </a:p>
        </p:txBody>
      </p:sp>
      <p:sp>
        <p:nvSpPr>
          <p:cNvPr id="366" name="Google Shape;366;p24"/>
          <p:cNvSpPr/>
          <p:nvPr/>
        </p:nvSpPr>
        <p:spPr>
          <a:xfrm>
            <a:off x="3784313" y="3878725"/>
            <a:ext cx="1545000" cy="375600"/>
          </a:xfrm>
          <a:prstGeom prst="flowChartAlternateProcess">
            <a:avLst/>
          </a:prstGeom>
          <a:solidFill>
            <a:srgbClr val="F39C1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for</a:t>
            </a:r>
            <a:endParaRPr sz="1500" b="0" i="0" u="none" strike="noStrike" cap="none">
              <a:solidFill>
                <a:schemeClr val="dk2"/>
              </a:solidFill>
              <a:latin typeface="Montserrat"/>
              <a:ea typeface="Montserrat"/>
              <a:cs typeface="Montserrat"/>
              <a:sym typeface="Montserrat"/>
            </a:endParaRPr>
          </a:p>
        </p:txBody>
      </p:sp>
      <p:sp>
        <p:nvSpPr>
          <p:cNvPr id="367" name="Google Shape;367;p24"/>
          <p:cNvSpPr/>
          <p:nvPr/>
        </p:nvSpPr>
        <p:spPr>
          <a:xfrm>
            <a:off x="5469094" y="3878725"/>
            <a:ext cx="1545000" cy="375600"/>
          </a:xfrm>
          <a:prstGeom prst="flowChartAlternateProcess">
            <a:avLst/>
          </a:prstGeom>
          <a:solidFill>
            <a:srgbClr val="F39C1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21%IVA</a:t>
            </a:r>
            <a:endParaRPr sz="1500" b="0" i="0" u="none" strike="noStrike" cap="none">
              <a:solidFill>
                <a:schemeClr val="dk2"/>
              </a:solidFill>
              <a:latin typeface="Montserrat"/>
              <a:ea typeface="Montserrat"/>
              <a:cs typeface="Montserrat"/>
              <a:sym typeface="Montserrat"/>
            </a:endParaRPr>
          </a:p>
        </p:txBody>
      </p:sp>
      <p:sp>
        <p:nvSpPr>
          <p:cNvPr id="368" name="Google Shape;368;p24"/>
          <p:cNvSpPr/>
          <p:nvPr/>
        </p:nvSpPr>
        <p:spPr>
          <a:xfrm>
            <a:off x="7153875" y="3878750"/>
            <a:ext cx="1545000" cy="375600"/>
          </a:xfrm>
          <a:prstGeom prst="flowChartAlternateProcess">
            <a:avLst/>
          </a:prstGeom>
          <a:solidFill>
            <a:srgbClr val="F39C12"/>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500" b="0" i="0" u="none" strike="noStrike" cap="none">
                <a:solidFill>
                  <a:schemeClr val="dk2"/>
                </a:solidFill>
                <a:latin typeface="Montserrat"/>
                <a:ea typeface="Montserrat"/>
                <a:cs typeface="Montserrat"/>
                <a:sym typeface="Montserrat"/>
              </a:rPr>
              <a:t>$a_pagar</a:t>
            </a:r>
            <a:endParaRPr sz="1500" b="0" i="0" u="none" strike="noStrike" cap="none">
              <a:solidFill>
                <a:schemeClr val="dk2"/>
              </a:solidFill>
              <a:latin typeface="Montserrat"/>
              <a:ea typeface="Montserrat"/>
              <a:cs typeface="Montserrat"/>
              <a:sym typeface="Montserrat"/>
            </a:endParaRPr>
          </a:p>
        </p:txBody>
      </p:sp>
      <p:sp>
        <p:nvSpPr>
          <p:cNvPr id="369" name="Google Shape;369;p24"/>
          <p:cNvSpPr txBox="1"/>
          <p:nvPr/>
        </p:nvSpPr>
        <p:spPr>
          <a:xfrm>
            <a:off x="416975" y="2364075"/>
            <a:ext cx="8279700" cy="4941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Algunos nombres de variables </a:t>
            </a:r>
            <a:r>
              <a:rPr lang="es" sz="1650" b="1" i="0" u="none" strike="noStrike" cap="none">
                <a:solidFill>
                  <a:srgbClr val="595959"/>
                </a:solidFill>
                <a:latin typeface="Montserrat"/>
                <a:ea typeface="Montserrat"/>
                <a:cs typeface="Montserrat"/>
                <a:sym typeface="Montserrat"/>
              </a:rPr>
              <a:t>válidos</a:t>
            </a:r>
            <a:r>
              <a:rPr lang="es" sz="1650" b="0" i="0" u="none" strike="noStrike" cap="none">
                <a:solidFill>
                  <a:srgbClr val="595959"/>
                </a:solidFill>
                <a:latin typeface="Montserrat"/>
                <a:ea typeface="Montserrat"/>
                <a:cs typeface="Montserrat"/>
                <a:sym typeface="Montserrat"/>
              </a:rPr>
              <a:t> pero </a:t>
            </a:r>
            <a:r>
              <a:rPr lang="es" sz="1650" b="1" i="0" u="none" strike="noStrike" cap="none">
                <a:solidFill>
                  <a:srgbClr val="595959"/>
                </a:solidFill>
                <a:latin typeface="Montserrat"/>
                <a:ea typeface="Montserrat"/>
                <a:cs typeface="Montserrat"/>
                <a:sym typeface="Montserrat"/>
              </a:rPr>
              <a:t>no recomendados</a:t>
            </a:r>
            <a:r>
              <a:rPr lang="es" sz="1650" b="0" i="0" u="none" strike="noStrike" cap="none">
                <a:solidFill>
                  <a:srgbClr val="595959"/>
                </a:solidFill>
                <a:latin typeface="Montserrat"/>
                <a:ea typeface="Montserrat"/>
                <a:cs typeface="Montserrat"/>
                <a:sym typeface="Montserrat"/>
              </a:rPr>
              <a:t>:</a:t>
            </a:r>
            <a:endParaRPr sz="1650" b="0" i="0" u="none" strike="noStrike" cap="none">
              <a:solidFill>
                <a:srgbClr val="595959"/>
              </a:solidFill>
              <a:latin typeface="Montserrat"/>
              <a:ea typeface="Montserrat"/>
              <a:cs typeface="Montserrat"/>
              <a:sym typeface="Montserrat"/>
            </a:endParaRPr>
          </a:p>
        </p:txBody>
      </p:sp>
      <p:sp>
        <p:nvSpPr>
          <p:cNvPr id="370" name="Google Shape;370;p24"/>
          <p:cNvSpPr txBox="1"/>
          <p:nvPr/>
        </p:nvSpPr>
        <p:spPr>
          <a:xfrm>
            <a:off x="434225" y="3369025"/>
            <a:ext cx="8279700" cy="4497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Algunos nombres de variables </a:t>
            </a:r>
            <a:r>
              <a:rPr lang="es" sz="1650" b="1" i="0" u="none" strike="noStrike" cap="none">
                <a:solidFill>
                  <a:srgbClr val="595959"/>
                </a:solidFill>
                <a:latin typeface="Montserrat"/>
                <a:ea typeface="Montserrat"/>
                <a:cs typeface="Montserrat"/>
                <a:sym typeface="Montserrat"/>
              </a:rPr>
              <a:t>no válidos</a:t>
            </a:r>
            <a:r>
              <a:rPr lang="es" sz="1650" b="0" i="0" u="none" strike="noStrike" cap="none">
                <a:solidFill>
                  <a:srgbClr val="595959"/>
                </a:solidFill>
                <a:latin typeface="Montserrat"/>
                <a:ea typeface="Montserrat"/>
                <a:cs typeface="Montserrat"/>
                <a:sym typeface="Montserrat"/>
              </a:rPr>
              <a:t> (Python reporta error):</a:t>
            </a:r>
            <a:endParaRPr sz="165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5"/>
          <p:cNvSpPr txBox="1"/>
          <p:nvPr/>
        </p:nvSpPr>
        <p:spPr>
          <a:xfrm>
            <a:off x="432000" y="1281675"/>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La función </a:t>
            </a:r>
            <a:r>
              <a:rPr lang="es" sz="1600" b="1" i="0" u="none" strike="noStrike" cap="none">
                <a:solidFill>
                  <a:srgbClr val="595959"/>
                </a:solidFill>
                <a:latin typeface="Montserrat"/>
                <a:ea typeface="Montserrat"/>
                <a:cs typeface="Montserrat"/>
                <a:sym typeface="Montserrat"/>
              </a:rPr>
              <a:t>print()</a:t>
            </a:r>
            <a:r>
              <a:rPr lang="es" sz="1600" b="0" i="0" u="none" strike="noStrike" cap="none">
                <a:solidFill>
                  <a:srgbClr val="595959"/>
                </a:solidFill>
                <a:latin typeface="Montserrat"/>
                <a:ea typeface="Montserrat"/>
                <a:cs typeface="Montserrat"/>
                <a:sym typeface="Montserrat"/>
              </a:rPr>
              <a:t> permite mostrar datos en la terminal. Recibe como parámetros variables y/o literales, separados por comas.</a:t>
            </a:r>
            <a:endParaRPr sz="1600" b="0" i="0" u="none" strike="noStrike" cap="none">
              <a:solidFill>
                <a:srgbClr val="595959"/>
              </a:solidFill>
              <a:latin typeface="Montserrat"/>
              <a:ea typeface="Montserrat"/>
              <a:cs typeface="Montserrat"/>
              <a:sym typeface="Montserrat"/>
            </a:endParaRPr>
          </a:p>
        </p:txBody>
      </p:sp>
      <p:sp>
        <p:nvSpPr>
          <p:cNvPr id="376" name="Google Shape;376;p25"/>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Entrada / Salida: La función print()</a:t>
            </a:r>
            <a:endParaRPr/>
          </a:p>
        </p:txBody>
      </p:sp>
      <p:pic>
        <p:nvPicPr>
          <p:cNvPr id="377" name="Google Shape;377;p25"/>
          <p:cNvPicPr preferRelativeResize="0"/>
          <p:nvPr/>
        </p:nvPicPr>
        <p:blipFill rotWithShape="1">
          <a:blip r:embed="rId3">
            <a:alphaModFix/>
          </a:blip>
          <a:srcRect/>
          <a:stretch/>
        </p:blipFill>
        <p:spPr>
          <a:xfrm>
            <a:off x="6083851" y="2435100"/>
            <a:ext cx="1819080" cy="390240"/>
          </a:xfrm>
          <a:prstGeom prst="rect">
            <a:avLst/>
          </a:prstGeom>
          <a:noFill/>
          <a:ln>
            <a:noFill/>
          </a:ln>
        </p:spPr>
      </p:pic>
      <p:sp>
        <p:nvSpPr>
          <p:cNvPr id="378" name="Google Shape;378;p25"/>
          <p:cNvSpPr/>
          <p:nvPr/>
        </p:nvSpPr>
        <p:spPr>
          <a:xfrm>
            <a:off x="5801426" y="3130175"/>
            <a:ext cx="2101500" cy="4242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200" b="0" i="0" u="none" strike="noStrike" cap="none">
                <a:solidFill>
                  <a:schemeClr val="dk2"/>
                </a:solidFill>
                <a:latin typeface="Montserrat"/>
                <a:ea typeface="Montserrat"/>
                <a:cs typeface="Montserrat"/>
                <a:sym typeface="Montserrat"/>
              </a:rPr>
              <a:t>Salida en la pantalla</a:t>
            </a:r>
            <a:endParaRPr sz="1200" b="0" i="0" u="none" strike="noStrike" cap="none">
              <a:solidFill>
                <a:schemeClr val="dk2"/>
              </a:solidFill>
              <a:latin typeface="Montserrat"/>
              <a:ea typeface="Montserrat"/>
              <a:cs typeface="Montserrat"/>
              <a:sym typeface="Montserrat"/>
            </a:endParaRPr>
          </a:p>
        </p:txBody>
      </p:sp>
      <p:cxnSp>
        <p:nvCxnSpPr>
          <p:cNvPr id="379" name="Google Shape;379;p25"/>
          <p:cNvCxnSpPr/>
          <p:nvPr/>
        </p:nvCxnSpPr>
        <p:spPr>
          <a:xfrm rot="10800000">
            <a:off x="1763401" y="2825538"/>
            <a:ext cx="141300" cy="304500"/>
          </a:xfrm>
          <a:prstGeom prst="straightConnector1">
            <a:avLst/>
          </a:prstGeom>
          <a:noFill/>
          <a:ln w="28575" cap="flat" cmpd="sng">
            <a:solidFill>
              <a:schemeClr val="dk2"/>
            </a:solidFill>
            <a:prstDash val="solid"/>
            <a:round/>
            <a:headEnd type="none" w="sm" len="sm"/>
            <a:tailEnd type="triangle" w="med" len="med"/>
          </a:ln>
        </p:spPr>
      </p:cxnSp>
      <p:cxnSp>
        <p:nvCxnSpPr>
          <p:cNvPr id="380" name="Google Shape;380;p25"/>
          <p:cNvCxnSpPr>
            <a:stCxn id="381" idx="0"/>
          </p:cNvCxnSpPr>
          <p:nvPr/>
        </p:nvCxnSpPr>
        <p:spPr>
          <a:xfrm rot="10800000">
            <a:off x="3023376" y="2795085"/>
            <a:ext cx="503400" cy="335100"/>
          </a:xfrm>
          <a:prstGeom prst="straightConnector1">
            <a:avLst/>
          </a:prstGeom>
          <a:noFill/>
          <a:ln w="28575" cap="flat" cmpd="sng">
            <a:solidFill>
              <a:schemeClr val="dk2"/>
            </a:solidFill>
            <a:prstDash val="solid"/>
            <a:round/>
            <a:headEnd type="none" w="sm" len="sm"/>
            <a:tailEnd type="triangle" w="med" len="med"/>
          </a:ln>
        </p:spPr>
      </p:cxnSp>
      <p:cxnSp>
        <p:nvCxnSpPr>
          <p:cNvPr id="382" name="Google Shape;382;p25"/>
          <p:cNvCxnSpPr>
            <a:stCxn id="378" idx="0"/>
          </p:cNvCxnSpPr>
          <p:nvPr/>
        </p:nvCxnSpPr>
        <p:spPr>
          <a:xfrm rot="10800000" flipH="1">
            <a:off x="6852176" y="2825375"/>
            <a:ext cx="22200" cy="304800"/>
          </a:xfrm>
          <a:prstGeom prst="straightConnector1">
            <a:avLst/>
          </a:prstGeom>
          <a:noFill/>
          <a:ln w="28575" cap="flat" cmpd="sng">
            <a:solidFill>
              <a:schemeClr val="dk2"/>
            </a:solidFill>
            <a:prstDash val="solid"/>
            <a:round/>
            <a:headEnd type="none" w="sm" len="sm"/>
            <a:tailEnd type="triangle" w="med" len="med"/>
          </a:ln>
        </p:spPr>
      </p:cxnSp>
      <p:sp>
        <p:nvSpPr>
          <p:cNvPr id="381" name="Google Shape;381;p25"/>
          <p:cNvSpPr/>
          <p:nvPr/>
        </p:nvSpPr>
        <p:spPr>
          <a:xfrm>
            <a:off x="2777976" y="3130185"/>
            <a:ext cx="1497600" cy="4242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200" b="0" i="0" u="none" strike="noStrike" cap="none">
                <a:solidFill>
                  <a:schemeClr val="dk2"/>
                </a:solidFill>
                <a:latin typeface="Montserrat"/>
                <a:ea typeface="Montserrat"/>
                <a:cs typeface="Montserrat"/>
                <a:sym typeface="Montserrat"/>
              </a:rPr>
              <a:t>Argumento(s)</a:t>
            </a:r>
            <a:endParaRPr sz="1200" b="0" i="0" u="none" strike="noStrike" cap="none">
              <a:solidFill>
                <a:schemeClr val="dk2"/>
              </a:solidFill>
              <a:latin typeface="Montserrat"/>
              <a:ea typeface="Montserrat"/>
              <a:cs typeface="Montserrat"/>
              <a:sym typeface="Montserrat"/>
            </a:endParaRPr>
          </a:p>
        </p:txBody>
      </p:sp>
      <p:sp>
        <p:nvSpPr>
          <p:cNvPr id="383" name="Google Shape;383;p25"/>
          <p:cNvSpPr/>
          <p:nvPr/>
        </p:nvSpPr>
        <p:spPr>
          <a:xfrm>
            <a:off x="1223549" y="3130185"/>
            <a:ext cx="1322100" cy="4242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200" b="0" i="0" u="none" strike="noStrike" cap="none">
                <a:solidFill>
                  <a:schemeClr val="dk2"/>
                </a:solidFill>
                <a:latin typeface="Montserrat"/>
                <a:ea typeface="Montserrat"/>
                <a:cs typeface="Montserrat"/>
                <a:sym typeface="Montserrat"/>
              </a:rPr>
              <a:t>Función print</a:t>
            </a:r>
            <a:endParaRPr sz="1200" b="0" i="0" u="none" strike="noStrike" cap="none">
              <a:solidFill>
                <a:schemeClr val="dk2"/>
              </a:solidFill>
              <a:latin typeface="Montserrat"/>
              <a:ea typeface="Montserrat"/>
              <a:cs typeface="Montserrat"/>
              <a:sym typeface="Montserrat"/>
            </a:endParaRPr>
          </a:p>
        </p:txBody>
      </p:sp>
      <p:sp>
        <p:nvSpPr>
          <p:cNvPr id="384" name="Google Shape;384;p25"/>
          <p:cNvSpPr/>
          <p:nvPr/>
        </p:nvSpPr>
        <p:spPr>
          <a:xfrm>
            <a:off x="1223551" y="2435088"/>
            <a:ext cx="3420000" cy="3903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FFE66D"/>
                </a:solidFill>
                <a:highlight>
                  <a:srgbClr val="23262E"/>
                </a:highlight>
                <a:latin typeface="Consolas"/>
                <a:ea typeface="Consolas"/>
                <a:cs typeface="Consolas"/>
                <a:sym typeface="Consolas"/>
              </a:rPr>
              <a:t>print</a:t>
            </a:r>
            <a:r>
              <a:rPr lang="es" sz="1400" b="0" i="0" u="none" strike="noStrike" cap="none">
                <a:solidFill>
                  <a:srgbClr val="D5CED9"/>
                </a:solidFill>
                <a:highlight>
                  <a:srgbClr val="23262E"/>
                </a:highlight>
                <a:latin typeface="Consolas"/>
                <a:ea typeface="Consolas"/>
                <a:cs typeface="Consolas"/>
                <a:sym typeface="Consolas"/>
              </a:rPr>
              <a:t>(</a:t>
            </a:r>
            <a:r>
              <a:rPr lang="es" sz="1400" b="0" i="0" u="none" strike="noStrike" cap="none">
                <a:solidFill>
                  <a:srgbClr val="96E072"/>
                </a:solidFill>
                <a:highlight>
                  <a:srgbClr val="23262E"/>
                </a:highlight>
                <a:latin typeface="Consolas"/>
                <a:ea typeface="Consolas"/>
                <a:cs typeface="Consolas"/>
                <a:sym typeface="Consolas"/>
              </a:rPr>
              <a:t>"¡Hola mundo!"</a:t>
            </a:r>
            <a:r>
              <a:rPr lang="es" sz="1400" b="0" i="0" u="none" strike="noStrike" cap="none">
                <a:solidFill>
                  <a:srgbClr val="D5CED9"/>
                </a:solidFill>
                <a:highlight>
                  <a:srgbClr val="23262E"/>
                </a:highlight>
                <a:latin typeface="Consolas"/>
                <a:ea typeface="Consolas"/>
                <a:cs typeface="Consolas"/>
                <a:sym typeface="Consolas"/>
              </a:rPr>
              <a:t>)</a:t>
            </a:r>
            <a:endParaRPr sz="1400" b="0" i="0" u="none" strike="noStrike" cap="none">
              <a:solidFill>
                <a:srgbClr val="D5CED9"/>
              </a:solidFill>
              <a:highlight>
                <a:srgbClr val="23262E"/>
              </a:highlight>
              <a:latin typeface="Consolas"/>
              <a:ea typeface="Consolas"/>
              <a:cs typeface="Consolas"/>
              <a:sym typeface="Consolas"/>
            </a:endParaRPr>
          </a:p>
        </p:txBody>
      </p:sp>
      <p:cxnSp>
        <p:nvCxnSpPr>
          <p:cNvPr id="385" name="Google Shape;385;p25"/>
          <p:cNvCxnSpPr>
            <a:stCxn id="384" idx="3"/>
            <a:endCxn id="377" idx="1"/>
          </p:cNvCxnSpPr>
          <p:nvPr/>
        </p:nvCxnSpPr>
        <p:spPr>
          <a:xfrm>
            <a:off x="4643551" y="2630238"/>
            <a:ext cx="1440300" cy="0"/>
          </a:xfrm>
          <a:prstGeom prst="straightConnector1">
            <a:avLst/>
          </a:prstGeom>
          <a:noFill/>
          <a:ln w="28575" cap="flat" cmpd="sng">
            <a:solidFill>
              <a:schemeClr val="dk2"/>
            </a:solidFill>
            <a:prstDash val="solid"/>
            <a:round/>
            <a:headEnd type="none" w="sm" len="sm"/>
            <a:tailEnd type="triangle" w="med" len="med"/>
          </a:ln>
        </p:spPr>
      </p:cxnSp>
      <p:sp>
        <p:nvSpPr>
          <p:cNvPr id="386" name="Google Shape;386;p25"/>
          <p:cNvSpPr/>
          <p:nvPr/>
        </p:nvSpPr>
        <p:spPr>
          <a:xfrm>
            <a:off x="1223550" y="2205620"/>
            <a:ext cx="34200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Programa</a:t>
            </a:r>
            <a:endParaRPr sz="1400" b="0" i="0" u="none" strike="noStrike" cap="none">
              <a:solidFill>
                <a:schemeClr val="dk2"/>
              </a:solidFill>
              <a:latin typeface="Montserrat"/>
              <a:ea typeface="Montserrat"/>
              <a:cs typeface="Montserrat"/>
              <a:sym typeface="Montserrat"/>
            </a:endParaRPr>
          </a:p>
        </p:txBody>
      </p:sp>
      <p:sp>
        <p:nvSpPr>
          <p:cNvPr id="387" name="Google Shape;387;p25"/>
          <p:cNvSpPr/>
          <p:nvPr/>
        </p:nvSpPr>
        <p:spPr>
          <a:xfrm>
            <a:off x="6083850" y="2205600"/>
            <a:ext cx="18192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Terminal</a:t>
            </a:r>
            <a:endParaRPr sz="1400" b="0" i="0" u="none" strike="noStrike" cap="none">
              <a:solidFill>
                <a:schemeClr val="dk2"/>
              </a:solidFill>
              <a:latin typeface="Montserrat"/>
              <a:ea typeface="Montserrat"/>
              <a:cs typeface="Montserrat"/>
              <a:sym typeface="Montserrat"/>
            </a:endParaRPr>
          </a:p>
        </p:txBody>
      </p:sp>
      <p:sp>
        <p:nvSpPr>
          <p:cNvPr id="388" name="Google Shape;388;p25"/>
          <p:cNvSpPr txBox="1"/>
          <p:nvPr/>
        </p:nvSpPr>
        <p:spPr>
          <a:xfrm>
            <a:off x="432150" y="3984325"/>
            <a:ext cx="8279700" cy="5727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En Python las cadenas pueden delimitarse con comillas simples o dobles.</a:t>
            </a:r>
            <a:endParaRPr sz="165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6"/>
          <p:cNvSpPr txBox="1"/>
          <p:nvPr/>
        </p:nvSpPr>
        <p:spPr>
          <a:xfrm>
            <a:off x="432000" y="1281675"/>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Luego de imprimir,</a:t>
            </a:r>
            <a:r>
              <a:rPr lang="es" sz="1600" b="1" i="0" u="none" strike="noStrike" cap="none">
                <a:solidFill>
                  <a:srgbClr val="595959"/>
                </a:solidFill>
                <a:latin typeface="Montserrat"/>
                <a:ea typeface="Montserrat"/>
                <a:cs typeface="Montserrat"/>
                <a:sym typeface="Montserrat"/>
              </a:rPr>
              <a:t> print()</a:t>
            </a:r>
            <a:r>
              <a:rPr lang="es" sz="1600" b="0" i="0" u="none" strike="noStrike" cap="none">
                <a:solidFill>
                  <a:srgbClr val="595959"/>
                </a:solidFill>
                <a:latin typeface="Montserrat"/>
                <a:ea typeface="Montserrat"/>
                <a:cs typeface="Montserrat"/>
                <a:sym typeface="Montserrat"/>
              </a:rPr>
              <a:t> realiza un salto de línea (pasa a la línea siguiente). Si se usa </a:t>
            </a:r>
            <a:r>
              <a:rPr lang="es" sz="1600" b="1" i="0" u="none" strike="noStrike" cap="none">
                <a:solidFill>
                  <a:srgbClr val="595959"/>
                </a:solidFill>
                <a:latin typeface="Montserrat"/>
                <a:ea typeface="Montserrat"/>
                <a:cs typeface="Montserrat"/>
                <a:sym typeface="Montserrat"/>
              </a:rPr>
              <a:t>print() </a:t>
            </a:r>
            <a:r>
              <a:rPr lang="es" sz="1600" b="0" i="0" u="none" strike="noStrike" cap="none">
                <a:solidFill>
                  <a:srgbClr val="595959"/>
                </a:solidFill>
                <a:latin typeface="Montserrat"/>
                <a:ea typeface="Montserrat"/>
                <a:cs typeface="Montserrat"/>
                <a:sym typeface="Montserrat"/>
              </a:rPr>
              <a:t>sin argumentos, sólo se muestra la línea en blanco:</a:t>
            </a: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00"/>
              <a:buFont typeface="Arial"/>
              <a:buNone/>
            </a:pP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00"/>
              <a:buFont typeface="Arial"/>
              <a:buNone/>
            </a:pPr>
            <a:endParaRPr sz="1600" b="0" i="0" u="none" strike="noStrike" cap="none">
              <a:solidFill>
                <a:srgbClr val="595959"/>
              </a:solidFill>
              <a:latin typeface="Montserrat"/>
              <a:ea typeface="Montserrat"/>
              <a:cs typeface="Montserrat"/>
              <a:sym typeface="Montserrat"/>
            </a:endParaRPr>
          </a:p>
        </p:txBody>
      </p:sp>
      <p:sp>
        <p:nvSpPr>
          <p:cNvPr id="394" name="Google Shape;394;p26"/>
          <p:cNvSpPr/>
          <p:nvPr/>
        </p:nvSpPr>
        <p:spPr>
          <a:xfrm>
            <a:off x="1350463" y="2307375"/>
            <a:ext cx="2962500" cy="7440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FFE66D"/>
                </a:solidFill>
                <a:highlight>
                  <a:srgbClr val="23262E"/>
                </a:highlight>
                <a:latin typeface="Consolas"/>
                <a:ea typeface="Consolas"/>
                <a:cs typeface="Consolas"/>
                <a:sym typeface="Consolas"/>
              </a:rPr>
              <a:t>print</a:t>
            </a:r>
            <a:r>
              <a:rPr lang="es" sz="1400" b="0" i="0" u="none" strike="noStrike" cap="none">
                <a:solidFill>
                  <a:srgbClr val="D5CED9"/>
                </a:solidFill>
                <a:highlight>
                  <a:srgbClr val="23262E"/>
                </a:highlight>
                <a:latin typeface="Consolas"/>
                <a:ea typeface="Consolas"/>
                <a:cs typeface="Consolas"/>
                <a:sym typeface="Consolas"/>
              </a:rPr>
              <a:t>(</a:t>
            </a:r>
            <a:r>
              <a:rPr lang="es" sz="1400" b="0" i="0" u="none" strike="noStrike" cap="none">
                <a:solidFill>
                  <a:srgbClr val="96E072"/>
                </a:solidFill>
                <a:highlight>
                  <a:srgbClr val="23262E"/>
                </a:highlight>
                <a:latin typeface="Consolas"/>
                <a:ea typeface="Consolas"/>
                <a:cs typeface="Consolas"/>
                <a:sym typeface="Consolas"/>
              </a:rPr>
              <a:t>"Linea 1"</a:t>
            </a:r>
            <a:r>
              <a:rPr lang="es" sz="1400" b="0" i="0" u="none" strike="noStrike" cap="none">
                <a:solidFill>
                  <a:srgbClr val="D5CED9"/>
                </a:solidFill>
                <a:highlight>
                  <a:srgbClr val="23262E"/>
                </a:highlight>
                <a:latin typeface="Consolas"/>
                <a:ea typeface="Consolas"/>
                <a:cs typeface="Consolas"/>
                <a:sym typeface="Consolas"/>
              </a:rPr>
              <a:t>)</a:t>
            </a:r>
            <a:endParaRPr sz="14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FFE66D"/>
                </a:solidFill>
                <a:highlight>
                  <a:srgbClr val="23262E"/>
                </a:highlight>
                <a:latin typeface="Consolas"/>
                <a:ea typeface="Consolas"/>
                <a:cs typeface="Consolas"/>
                <a:sym typeface="Consolas"/>
              </a:rPr>
              <a:t>print</a:t>
            </a:r>
            <a:r>
              <a:rPr lang="es" sz="1400" b="0" i="0" u="none" strike="noStrike" cap="none">
                <a:solidFill>
                  <a:srgbClr val="D5CED9"/>
                </a:solidFill>
                <a:highlight>
                  <a:srgbClr val="23262E"/>
                </a:highlight>
                <a:latin typeface="Consolas"/>
                <a:ea typeface="Consolas"/>
                <a:cs typeface="Consolas"/>
                <a:sym typeface="Consolas"/>
              </a:rPr>
              <a:t>()</a:t>
            </a:r>
            <a:endParaRPr sz="14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FFE66D"/>
                </a:solidFill>
                <a:highlight>
                  <a:srgbClr val="23262E"/>
                </a:highlight>
                <a:latin typeface="Consolas"/>
                <a:ea typeface="Consolas"/>
                <a:cs typeface="Consolas"/>
                <a:sym typeface="Consolas"/>
              </a:rPr>
              <a:t>print</a:t>
            </a:r>
            <a:r>
              <a:rPr lang="es" sz="1400" b="0" i="0" u="none" strike="noStrike" cap="none">
                <a:solidFill>
                  <a:srgbClr val="D5CED9"/>
                </a:solidFill>
                <a:highlight>
                  <a:srgbClr val="23262E"/>
                </a:highlight>
                <a:latin typeface="Consolas"/>
                <a:ea typeface="Consolas"/>
                <a:cs typeface="Consolas"/>
                <a:sym typeface="Consolas"/>
              </a:rPr>
              <a:t>(</a:t>
            </a:r>
            <a:r>
              <a:rPr lang="es" sz="1400" b="0" i="0" u="none" strike="noStrike" cap="none">
                <a:solidFill>
                  <a:srgbClr val="96E072"/>
                </a:solidFill>
                <a:highlight>
                  <a:srgbClr val="23262E"/>
                </a:highlight>
                <a:latin typeface="Consolas"/>
                <a:ea typeface="Consolas"/>
                <a:cs typeface="Consolas"/>
                <a:sym typeface="Consolas"/>
              </a:rPr>
              <a:t>"Linea 2"</a:t>
            </a:r>
            <a:r>
              <a:rPr lang="es" sz="1400" b="0" i="0" u="none" strike="noStrike" cap="none">
                <a:solidFill>
                  <a:srgbClr val="D5CED9"/>
                </a:solidFill>
                <a:highlight>
                  <a:srgbClr val="23262E"/>
                </a:highlight>
                <a:latin typeface="Consolas"/>
                <a:ea typeface="Consolas"/>
                <a:cs typeface="Consolas"/>
                <a:sym typeface="Consolas"/>
              </a:rPr>
              <a:t>)</a:t>
            </a:r>
            <a:endParaRPr sz="14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800" b="0" i="0" u="none" strike="noStrike" cap="none">
              <a:solidFill>
                <a:srgbClr val="FFE66D"/>
              </a:solidFill>
              <a:highlight>
                <a:srgbClr val="23262E"/>
              </a:highlight>
              <a:latin typeface="Consolas"/>
              <a:ea typeface="Consolas"/>
              <a:cs typeface="Consolas"/>
              <a:sym typeface="Consolas"/>
            </a:endParaRPr>
          </a:p>
        </p:txBody>
      </p:sp>
      <p:cxnSp>
        <p:nvCxnSpPr>
          <p:cNvPr id="395" name="Google Shape;395;p26"/>
          <p:cNvCxnSpPr/>
          <p:nvPr/>
        </p:nvCxnSpPr>
        <p:spPr>
          <a:xfrm>
            <a:off x="3538438" y="2679375"/>
            <a:ext cx="2437500" cy="0"/>
          </a:xfrm>
          <a:prstGeom prst="straightConnector1">
            <a:avLst/>
          </a:prstGeom>
          <a:noFill/>
          <a:ln w="28575" cap="flat" cmpd="sng">
            <a:solidFill>
              <a:schemeClr val="dk2"/>
            </a:solidFill>
            <a:prstDash val="solid"/>
            <a:round/>
            <a:headEnd type="none" w="sm" len="sm"/>
            <a:tailEnd type="triangle" w="med" len="med"/>
          </a:ln>
        </p:spPr>
      </p:cxnSp>
      <p:sp>
        <p:nvSpPr>
          <p:cNvPr id="396" name="Google Shape;396;p26"/>
          <p:cNvSpPr/>
          <p:nvPr/>
        </p:nvSpPr>
        <p:spPr>
          <a:xfrm>
            <a:off x="5966350" y="2307375"/>
            <a:ext cx="1819200" cy="7440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D5CED9"/>
                </a:solidFill>
                <a:highlight>
                  <a:srgbClr val="23262E"/>
                </a:highlight>
                <a:latin typeface="Courier New"/>
                <a:ea typeface="Courier New"/>
                <a:cs typeface="Courier New"/>
                <a:sym typeface="Courier New"/>
              </a:rPr>
              <a:t>Linea 1</a:t>
            </a:r>
            <a:endParaRPr sz="1400" b="0" i="0" u="none" strike="noStrike" cap="none">
              <a:solidFill>
                <a:srgbClr val="D5CED9"/>
              </a:solidFill>
              <a:highlight>
                <a:srgbClr val="23262E"/>
              </a:highlight>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100"/>
              <a:buFont typeface="Arial"/>
              <a:buNone/>
            </a:pPr>
            <a:endParaRPr sz="1400" b="0" i="0" u="none" strike="noStrike" cap="none">
              <a:solidFill>
                <a:srgbClr val="D5CED9"/>
              </a:solidFill>
              <a:highlight>
                <a:srgbClr val="23262E"/>
              </a:highlight>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D5CED9"/>
                </a:solidFill>
                <a:highlight>
                  <a:srgbClr val="23262E"/>
                </a:highlight>
                <a:latin typeface="Courier New"/>
                <a:ea typeface="Courier New"/>
                <a:cs typeface="Courier New"/>
                <a:sym typeface="Courier New"/>
              </a:rPr>
              <a:t>Linea 2</a:t>
            </a:r>
            <a:endParaRPr sz="1400" b="0" i="0" u="none" strike="noStrike" cap="none">
              <a:solidFill>
                <a:srgbClr val="D5CED9"/>
              </a:solidFill>
              <a:highlight>
                <a:srgbClr val="23262E"/>
              </a:highlight>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100"/>
              <a:buFont typeface="Arial"/>
              <a:buNone/>
            </a:pPr>
            <a:endParaRPr sz="1400" b="0" i="0" u="none" strike="noStrike" cap="none">
              <a:solidFill>
                <a:srgbClr val="D5CED9"/>
              </a:solidFill>
              <a:highlight>
                <a:srgbClr val="23262E"/>
              </a:highlight>
              <a:latin typeface="Courier New"/>
              <a:ea typeface="Courier New"/>
              <a:cs typeface="Courier New"/>
              <a:sym typeface="Courier New"/>
            </a:endParaRPr>
          </a:p>
        </p:txBody>
      </p:sp>
      <p:cxnSp>
        <p:nvCxnSpPr>
          <p:cNvPr id="397" name="Google Shape;397;p26"/>
          <p:cNvCxnSpPr/>
          <p:nvPr/>
        </p:nvCxnSpPr>
        <p:spPr>
          <a:xfrm>
            <a:off x="3538438" y="2891925"/>
            <a:ext cx="2437500" cy="0"/>
          </a:xfrm>
          <a:prstGeom prst="straightConnector1">
            <a:avLst/>
          </a:prstGeom>
          <a:noFill/>
          <a:ln w="28575" cap="flat" cmpd="sng">
            <a:solidFill>
              <a:schemeClr val="dk2"/>
            </a:solidFill>
            <a:prstDash val="solid"/>
            <a:round/>
            <a:headEnd type="none" w="sm" len="sm"/>
            <a:tailEnd type="triangle" w="med" len="med"/>
          </a:ln>
        </p:spPr>
      </p:cxnSp>
      <p:cxnSp>
        <p:nvCxnSpPr>
          <p:cNvPr id="398" name="Google Shape;398;p26"/>
          <p:cNvCxnSpPr/>
          <p:nvPr/>
        </p:nvCxnSpPr>
        <p:spPr>
          <a:xfrm>
            <a:off x="3538438" y="2466825"/>
            <a:ext cx="2437500" cy="0"/>
          </a:xfrm>
          <a:prstGeom prst="straightConnector1">
            <a:avLst/>
          </a:prstGeom>
          <a:noFill/>
          <a:ln w="28575" cap="flat" cmpd="sng">
            <a:solidFill>
              <a:schemeClr val="dk2"/>
            </a:solidFill>
            <a:prstDash val="solid"/>
            <a:round/>
            <a:headEnd type="none" w="sm" len="sm"/>
            <a:tailEnd type="triangle" w="med" len="med"/>
          </a:ln>
        </p:spPr>
      </p:cxnSp>
      <p:sp>
        <p:nvSpPr>
          <p:cNvPr id="399" name="Google Shape;399;p26"/>
          <p:cNvSpPr txBox="1"/>
          <p:nvPr/>
        </p:nvSpPr>
        <p:spPr>
          <a:xfrm>
            <a:off x="534950" y="3051375"/>
            <a:ext cx="8279700" cy="14535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Para evitar el salto de línea, podemos agregar el argumento </a:t>
            </a:r>
            <a:r>
              <a:rPr lang="es" sz="1600" b="0" i="0" u="none" strike="noStrike" cap="none">
                <a:solidFill>
                  <a:srgbClr val="595959"/>
                </a:solidFill>
                <a:latin typeface="Consolas"/>
                <a:ea typeface="Consolas"/>
                <a:cs typeface="Consolas"/>
                <a:sym typeface="Consolas"/>
              </a:rPr>
              <a:t>end=””</a:t>
            </a:r>
            <a:r>
              <a:rPr lang="es" sz="1600" b="0" i="0" u="none" strike="noStrike" cap="none">
                <a:solidFill>
                  <a:srgbClr val="595959"/>
                </a:solidFill>
                <a:latin typeface="Montserrat"/>
                <a:ea typeface="Montserrat"/>
                <a:cs typeface="Montserrat"/>
                <a:sym typeface="Montserrat"/>
              </a:rPr>
              <a:t> al final de la lista de argumentos:</a:t>
            </a:r>
            <a:endParaRPr sz="1600" b="0" i="0" u="none" strike="noStrike" cap="none">
              <a:solidFill>
                <a:srgbClr val="595959"/>
              </a:solidFill>
              <a:latin typeface="Montserrat"/>
              <a:ea typeface="Montserrat"/>
              <a:cs typeface="Montserrat"/>
              <a:sym typeface="Montserrat"/>
            </a:endParaRPr>
          </a:p>
        </p:txBody>
      </p:sp>
      <p:sp>
        <p:nvSpPr>
          <p:cNvPr id="400" name="Google Shape;400;p26"/>
          <p:cNvSpPr/>
          <p:nvPr/>
        </p:nvSpPr>
        <p:spPr>
          <a:xfrm>
            <a:off x="1350450" y="4032425"/>
            <a:ext cx="2962500" cy="5247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FFE66D"/>
                </a:solidFill>
                <a:highlight>
                  <a:srgbClr val="23262E"/>
                </a:highlight>
                <a:latin typeface="Consolas"/>
                <a:ea typeface="Consolas"/>
                <a:cs typeface="Consolas"/>
                <a:sym typeface="Consolas"/>
              </a:rPr>
              <a:t>print</a:t>
            </a:r>
            <a:r>
              <a:rPr lang="es" sz="1400" b="0" i="0" u="none" strike="noStrike" cap="none">
                <a:solidFill>
                  <a:srgbClr val="D5CED9"/>
                </a:solidFill>
                <a:highlight>
                  <a:srgbClr val="23262E"/>
                </a:highlight>
                <a:latin typeface="Consolas"/>
                <a:ea typeface="Consolas"/>
                <a:cs typeface="Consolas"/>
                <a:sym typeface="Consolas"/>
              </a:rPr>
              <a:t>(</a:t>
            </a:r>
            <a:r>
              <a:rPr lang="es" sz="1400" b="0" i="0" u="none" strike="noStrike" cap="none">
                <a:solidFill>
                  <a:srgbClr val="96E072"/>
                </a:solidFill>
                <a:highlight>
                  <a:srgbClr val="23262E"/>
                </a:highlight>
                <a:latin typeface="Consolas"/>
                <a:ea typeface="Consolas"/>
                <a:cs typeface="Consolas"/>
                <a:sym typeface="Consolas"/>
              </a:rPr>
              <a:t>"Linea 1"</a:t>
            </a:r>
            <a:r>
              <a:rPr lang="es" sz="1400" b="0" i="0" u="none" strike="noStrike" cap="none">
                <a:solidFill>
                  <a:srgbClr val="D5CED9"/>
                </a:solidFill>
                <a:highlight>
                  <a:srgbClr val="23262E"/>
                </a:highlight>
                <a:latin typeface="Consolas"/>
                <a:ea typeface="Consolas"/>
                <a:cs typeface="Consolas"/>
                <a:sym typeface="Consolas"/>
              </a:rPr>
              <a:t>, </a:t>
            </a:r>
            <a:r>
              <a:rPr lang="es" sz="1400" b="0" i="0" u="none" strike="noStrike" cap="none">
                <a:solidFill>
                  <a:srgbClr val="00E8C6"/>
                </a:solidFill>
                <a:highlight>
                  <a:srgbClr val="23262E"/>
                </a:highlight>
                <a:latin typeface="Consolas"/>
                <a:ea typeface="Consolas"/>
                <a:cs typeface="Consolas"/>
                <a:sym typeface="Consolas"/>
              </a:rPr>
              <a:t>end</a:t>
            </a:r>
            <a:r>
              <a:rPr lang="es" sz="1400" b="0" i="0" u="none" strike="noStrike" cap="none">
                <a:solidFill>
                  <a:srgbClr val="EE5D43"/>
                </a:solidFill>
                <a:highlight>
                  <a:srgbClr val="23262E"/>
                </a:highlight>
                <a:latin typeface="Consolas"/>
                <a:ea typeface="Consolas"/>
                <a:cs typeface="Consolas"/>
                <a:sym typeface="Consolas"/>
              </a:rPr>
              <a:t>=</a:t>
            </a:r>
            <a:r>
              <a:rPr lang="es" sz="1400" b="0" i="0" u="none" strike="noStrike" cap="none">
                <a:solidFill>
                  <a:srgbClr val="96E072"/>
                </a:solidFill>
                <a:highlight>
                  <a:srgbClr val="23262E"/>
                </a:highlight>
                <a:latin typeface="Consolas"/>
                <a:ea typeface="Consolas"/>
                <a:cs typeface="Consolas"/>
                <a:sym typeface="Consolas"/>
              </a:rPr>
              <a:t>""</a:t>
            </a:r>
            <a:r>
              <a:rPr lang="es" sz="1400" b="0" i="0" u="none" strike="noStrike" cap="none">
                <a:solidFill>
                  <a:srgbClr val="D5CED9"/>
                </a:solidFill>
                <a:highlight>
                  <a:srgbClr val="23262E"/>
                </a:highlight>
                <a:latin typeface="Consolas"/>
                <a:ea typeface="Consolas"/>
                <a:cs typeface="Consolas"/>
                <a:sym typeface="Consolas"/>
              </a:rPr>
              <a:t>)</a:t>
            </a:r>
            <a:endParaRPr sz="14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FFE66D"/>
                </a:solidFill>
                <a:highlight>
                  <a:srgbClr val="23262E"/>
                </a:highlight>
                <a:latin typeface="Consolas"/>
                <a:ea typeface="Consolas"/>
                <a:cs typeface="Consolas"/>
                <a:sym typeface="Consolas"/>
              </a:rPr>
              <a:t>print</a:t>
            </a:r>
            <a:r>
              <a:rPr lang="es" sz="1400" b="0" i="0" u="none" strike="noStrike" cap="none">
                <a:solidFill>
                  <a:srgbClr val="D5CED9"/>
                </a:solidFill>
                <a:highlight>
                  <a:srgbClr val="23262E"/>
                </a:highlight>
                <a:latin typeface="Consolas"/>
                <a:ea typeface="Consolas"/>
                <a:cs typeface="Consolas"/>
                <a:sym typeface="Consolas"/>
              </a:rPr>
              <a:t>(</a:t>
            </a:r>
            <a:r>
              <a:rPr lang="es" sz="1400" b="0" i="0" u="none" strike="noStrike" cap="none">
                <a:solidFill>
                  <a:srgbClr val="96E072"/>
                </a:solidFill>
                <a:highlight>
                  <a:srgbClr val="23262E"/>
                </a:highlight>
                <a:latin typeface="Consolas"/>
                <a:ea typeface="Consolas"/>
                <a:cs typeface="Consolas"/>
                <a:sym typeface="Consolas"/>
              </a:rPr>
              <a:t>"Linea 2"</a:t>
            </a:r>
            <a:r>
              <a:rPr lang="es" sz="1400" b="0" i="0" u="none" strike="noStrike" cap="none">
                <a:solidFill>
                  <a:srgbClr val="D5CED9"/>
                </a:solidFill>
                <a:highlight>
                  <a:srgbClr val="23262E"/>
                </a:highlight>
                <a:latin typeface="Consolas"/>
                <a:ea typeface="Consolas"/>
                <a:cs typeface="Consolas"/>
                <a:sym typeface="Consolas"/>
              </a:rPr>
              <a:t>)</a:t>
            </a:r>
            <a:endParaRPr sz="1400" b="0" i="0" u="none" strike="noStrike" cap="none">
              <a:solidFill>
                <a:srgbClr val="FFE66D"/>
              </a:solidFill>
              <a:highlight>
                <a:srgbClr val="23262E"/>
              </a:highlight>
              <a:latin typeface="Consolas"/>
              <a:ea typeface="Consolas"/>
              <a:cs typeface="Consolas"/>
              <a:sym typeface="Consolas"/>
            </a:endParaRPr>
          </a:p>
        </p:txBody>
      </p:sp>
      <p:sp>
        <p:nvSpPr>
          <p:cNvPr id="401" name="Google Shape;401;p26"/>
          <p:cNvSpPr/>
          <p:nvPr/>
        </p:nvSpPr>
        <p:spPr>
          <a:xfrm>
            <a:off x="5975925" y="4026450"/>
            <a:ext cx="1819200" cy="5247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D5CED9"/>
                </a:solidFill>
                <a:highlight>
                  <a:srgbClr val="23262E"/>
                </a:highlight>
                <a:latin typeface="Courier New"/>
                <a:ea typeface="Courier New"/>
                <a:cs typeface="Courier New"/>
                <a:sym typeface="Courier New"/>
              </a:rPr>
              <a:t>Linea 1Linea 2</a:t>
            </a:r>
            <a:endParaRPr sz="1400" b="0" i="0" u="none" strike="noStrike" cap="none">
              <a:solidFill>
                <a:srgbClr val="D5CED9"/>
              </a:solidFill>
              <a:highlight>
                <a:srgbClr val="23262E"/>
              </a:highlight>
              <a:latin typeface="Courier New"/>
              <a:ea typeface="Courier New"/>
              <a:cs typeface="Courier New"/>
              <a:sym typeface="Courier New"/>
            </a:endParaRPr>
          </a:p>
        </p:txBody>
      </p:sp>
      <p:cxnSp>
        <p:nvCxnSpPr>
          <p:cNvPr id="402" name="Google Shape;402;p26"/>
          <p:cNvCxnSpPr>
            <a:stCxn id="400" idx="3"/>
            <a:endCxn id="401" idx="1"/>
          </p:cNvCxnSpPr>
          <p:nvPr/>
        </p:nvCxnSpPr>
        <p:spPr>
          <a:xfrm rot="10800000" flipH="1">
            <a:off x="4312950" y="4288775"/>
            <a:ext cx="1662900" cy="6000"/>
          </a:xfrm>
          <a:prstGeom prst="straightConnector1">
            <a:avLst/>
          </a:prstGeom>
          <a:noFill/>
          <a:ln w="28575" cap="flat" cmpd="sng">
            <a:solidFill>
              <a:schemeClr val="dk2"/>
            </a:solidFill>
            <a:prstDash val="solid"/>
            <a:round/>
            <a:headEnd type="none" w="sm" len="sm"/>
            <a:tailEnd type="triangle" w="med" len="med"/>
          </a:ln>
        </p:spPr>
      </p:cxnSp>
      <p:sp>
        <p:nvSpPr>
          <p:cNvPr id="403" name="Google Shape;403;p26"/>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Entrada / Salida: La función print()</a:t>
            </a:r>
            <a:endParaRPr/>
          </a:p>
        </p:txBody>
      </p:sp>
      <p:sp>
        <p:nvSpPr>
          <p:cNvPr id="404" name="Google Shape;404;p26"/>
          <p:cNvSpPr/>
          <p:nvPr/>
        </p:nvSpPr>
        <p:spPr>
          <a:xfrm>
            <a:off x="1350475" y="2120800"/>
            <a:ext cx="29625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Programa</a:t>
            </a:r>
            <a:endParaRPr sz="1400" b="0" i="0" u="none" strike="noStrike" cap="none">
              <a:solidFill>
                <a:schemeClr val="dk2"/>
              </a:solidFill>
              <a:latin typeface="Montserrat"/>
              <a:ea typeface="Montserrat"/>
              <a:cs typeface="Montserrat"/>
              <a:sym typeface="Montserrat"/>
            </a:endParaRPr>
          </a:p>
        </p:txBody>
      </p:sp>
      <p:sp>
        <p:nvSpPr>
          <p:cNvPr id="405" name="Google Shape;405;p26"/>
          <p:cNvSpPr/>
          <p:nvPr/>
        </p:nvSpPr>
        <p:spPr>
          <a:xfrm>
            <a:off x="5966350" y="2120796"/>
            <a:ext cx="18192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Terminal</a:t>
            </a:r>
            <a:endParaRPr sz="1400" b="0" i="0" u="none" strike="noStrike" cap="none">
              <a:solidFill>
                <a:schemeClr val="dk2"/>
              </a:solidFill>
              <a:latin typeface="Montserrat"/>
              <a:ea typeface="Montserrat"/>
              <a:cs typeface="Montserrat"/>
              <a:sym typeface="Montserrat"/>
            </a:endParaRPr>
          </a:p>
        </p:txBody>
      </p:sp>
      <p:sp>
        <p:nvSpPr>
          <p:cNvPr id="406" name="Google Shape;406;p26"/>
          <p:cNvSpPr/>
          <p:nvPr/>
        </p:nvSpPr>
        <p:spPr>
          <a:xfrm>
            <a:off x="5975950" y="3845845"/>
            <a:ext cx="18192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Terminal</a:t>
            </a:r>
            <a:endParaRPr sz="1400" b="0" i="0" u="none" strike="noStrike" cap="none">
              <a:solidFill>
                <a:schemeClr val="dk2"/>
              </a:solidFill>
              <a:latin typeface="Montserrat"/>
              <a:ea typeface="Montserrat"/>
              <a:cs typeface="Montserrat"/>
              <a:sym typeface="Montserrat"/>
            </a:endParaRPr>
          </a:p>
        </p:txBody>
      </p:sp>
      <p:sp>
        <p:nvSpPr>
          <p:cNvPr id="407" name="Google Shape;407;p26"/>
          <p:cNvSpPr/>
          <p:nvPr/>
        </p:nvSpPr>
        <p:spPr>
          <a:xfrm>
            <a:off x="1350475" y="3845850"/>
            <a:ext cx="29625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Programa</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27"/>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Entrada / Salida: La función print()</a:t>
            </a:r>
            <a:endParaRPr/>
          </a:p>
        </p:txBody>
      </p:sp>
      <p:pic>
        <p:nvPicPr>
          <p:cNvPr id="413" name="Google Shape;413;p27"/>
          <p:cNvPicPr preferRelativeResize="0"/>
          <p:nvPr/>
        </p:nvPicPr>
        <p:blipFill rotWithShape="1">
          <a:blip r:embed="rId3">
            <a:alphaModFix/>
          </a:blip>
          <a:srcRect/>
          <a:stretch/>
        </p:blipFill>
        <p:spPr>
          <a:xfrm>
            <a:off x="5804394" y="3337736"/>
            <a:ext cx="2684899" cy="1158013"/>
          </a:xfrm>
          <a:prstGeom prst="rect">
            <a:avLst/>
          </a:prstGeom>
          <a:noFill/>
          <a:ln>
            <a:noFill/>
          </a:ln>
        </p:spPr>
      </p:pic>
      <p:sp>
        <p:nvSpPr>
          <p:cNvPr id="414" name="Google Shape;414;p27"/>
          <p:cNvSpPr/>
          <p:nvPr/>
        </p:nvSpPr>
        <p:spPr>
          <a:xfrm>
            <a:off x="6140882" y="1555588"/>
            <a:ext cx="1858200" cy="5088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200" b="0" i="0" u="none" strike="noStrike" cap="none">
                <a:solidFill>
                  <a:schemeClr val="dk2"/>
                </a:solidFill>
                <a:latin typeface="Montserrat"/>
                <a:ea typeface="Montserrat"/>
                <a:cs typeface="Montserrat"/>
                <a:sym typeface="Montserrat"/>
              </a:rPr>
              <a:t>Declaración de variables</a:t>
            </a:r>
            <a:endParaRPr sz="1200" b="0" i="0" u="none" strike="noStrike" cap="none">
              <a:solidFill>
                <a:schemeClr val="dk2"/>
              </a:solidFill>
              <a:latin typeface="Montserrat"/>
              <a:ea typeface="Montserrat"/>
              <a:cs typeface="Montserrat"/>
              <a:sym typeface="Montserrat"/>
            </a:endParaRPr>
          </a:p>
        </p:txBody>
      </p:sp>
      <p:sp>
        <p:nvSpPr>
          <p:cNvPr id="415" name="Google Shape;415;p27"/>
          <p:cNvSpPr/>
          <p:nvPr/>
        </p:nvSpPr>
        <p:spPr>
          <a:xfrm>
            <a:off x="6140882" y="2316191"/>
            <a:ext cx="1858200" cy="4725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200" b="0" i="0" u="none" strike="noStrike" cap="none">
                <a:solidFill>
                  <a:schemeClr val="dk2"/>
                </a:solidFill>
                <a:latin typeface="Montserrat"/>
                <a:ea typeface="Montserrat"/>
                <a:cs typeface="Montserrat"/>
                <a:sym typeface="Montserrat"/>
              </a:rPr>
              <a:t>Operaciones y asignación</a:t>
            </a:r>
            <a:endParaRPr sz="1200" b="0" i="0" u="none" strike="noStrike" cap="none">
              <a:solidFill>
                <a:schemeClr val="dk2"/>
              </a:solidFill>
              <a:latin typeface="Montserrat"/>
              <a:ea typeface="Montserrat"/>
              <a:cs typeface="Montserrat"/>
              <a:sym typeface="Montserrat"/>
            </a:endParaRPr>
          </a:p>
        </p:txBody>
      </p:sp>
      <p:sp>
        <p:nvSpPr>
          <p:cNvPr id="416" name="Google Shape;416;p27"/>
          <p:cNvSpPr/>
          <p:nvPr/>
        </p:nvSpPr>
        <p:spPr>
          <a:xfrm>
            <a:off x="654707" y="1942700"/>
            <a:ext cx="4687800" cy="25530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600" b="0" i="0" u="none" strike="noStrike" cap="none">
                <a:solidFill>
                  <a:srgbClr val="D5CED9"/>
                </a:solidFill>
                <a:highlight>
                  <a:srgbClr val="23262E"/>
                </a:highlight>
                <a:latin typeface="Consolas"/>
                <a:ea typeface="Consolas"/>
                <a:cs typeface="Consolas"/>
                <a:sym typeface="Consolas"/>
              </a:rPr>
              <a:t>nombre </a:t>
            </a:r>
            <a:r>
              <a:rPr lang="es" sz="1600" b="0" i="0" u="none" strike="noStrike" cap="none">
                <a:solidFill>
                  <a:srgbClr val="EE5D43"/>
                </a:solidFill>
                <a:highlight>
                  <a:srgbClr val="23262E"/>
                </a:highlight>
                <a:latin typeface="Consolas"/>
                <a:ea typeface="Consolas"/>
                <a:cs typeface="Consolas"/>
                <a:sym typeface="Consolas"/>
              </a:rPr>
              <a:t>=</a:t>
            </a:r>
            <a:r>
              <a:rPr lang="es" sz="1600" b="0" i="0" u="none" strike="noStrike" cap="none">
                <a:solidFill>
                  <a:srgbClr val="D5CED9"/>
                </a:solidFill>
                <a:highlight>
                  <a:srgbClr val="23262E"/>
                </a:highlight>
                <a:latin typeface="Consolas"/>
                <a:ea typeface="Consolas"/>
                <a:cs typeface="Consolas"/>
                <a:sym typeface="Consolas"/>
              </a:rPr>
              <a:t> </a:t>
            </a:r>
            <a:r>
              <a:rPr lang="es" sz="1600" b="0" i="0" u="none" strike="noStrike" cap="none">
                <a:solidFill>
                  <a:srgbClr val="96E072"/>
                </a:solidFill>
                <a:highlight>
                  <a:srgbClr val="23262E"/>
                </a:highlight>
                <a:latin typeface="Consolas"/>
                <a:ea typeface="Consolas"/>
                <a:cs typeface="Consolas"/>
                <a:sym typeface="Consolas"/>
              </a:rPr>
              <a:t>"Adrián"</a:t>
            </a:r>
            <a:endParaRPr sz="1600" b="0" i="0" u="none" strike="noStrike" cap="none">
              <a:solidFill>
                <a:srgbClr val="96E07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600" b="0" i="0" u="none" strike="noStrike" cap="none">
                <a:solidFill>
                  <a:srgbClr val="D5CED9"/>
                </a:solidFill>
                <a:highlight>
                  <a:srgbClr val="23262E"/>
                </a:highlight>
                <a:latin typeface="Consolas"/>
                <a:ea typeface="Consolas"/>
                <a:cs typeface="Consolas"/>
                <a:sym typeface="Consolas"/>
              </a:rPr>
              <a:t>a </a:t>
            </a:r>
            <a:r>
              <a:rPr lang="es" sz="1600" b="0" i="0" u="none" strike="noStrike" cap="none">
                <a:solidFill>
                  <a:srgbClr val="EE5D43"/>
                </a:solidFill>
                <a:highlight>
                  <a:srgbClr val="23262E"/>
                </a:highlight>
                <a:latin typeface="Consolas"/>
                <a:ea typeface="Consolas"/>
                <a:cs typeface="Consolas"/>
                <a:sym typeface="Consolas"/>
              </a:rPr>
              <a:t>=</a:t>
            </a:r>
            <a:r>
              <a:rPr lang="es" sz="1600" b="0" i="0" u="none" strike="noStrike" cap="none">
                <a:solidFill>
                  <a:srgbClr val="D5CED9"/>
                </a:solidFill>
                <a:highlight>
                  <a:srgbClr val="23262E"/>
                </a:highlight>
                <a:latin typeface="Consolas"/>
                <a:ea typeface="Consolas"/>
                <a:cs typeface="Consolas"/>
                <a:sym typeface="Consolas"/>
              </a:rPr>
              <a:t> </a:t>
            </a:r>
            <a:r>
              <a:rPr lang="es" sz="1600" b="0" i="0" u="none" strike="noStrike" cap="none">
                <a:solidFill>
                  <a:srgbClr val="F39C12"/>
                </a:solidFill>
                <a:highlight>
                  <a:srgbClr val="23262E"/>
                </a:highlight>
                <a:latin typeface="Consolas"/>
                <a:ea typeface="Consolas"/>
                <a:cs typeface="Consolas"/>
                <a:sym typeface="Consolas"/>
              </a:rPr>
              <a:t>40</a:t>
            </a:r>
            <a:endParaRPr sz="1600" b="0" i="0" u="none" strike="noStrike" cap="none">
              <a:solidFill>
                <a:srgbClr val="F39C1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600" b="0" i="0" u="none" strike="noStrike" cap="none">
                <a:solidFill>
                  <a:srgbClr val="D5CED9"/>
                </a:solidFill>
                <a:highlight>
                  <a:srgbClr val="23262E"/>
                </a:highlight>
                <a:latin typeface="Consolas"/>
                <a:ea typeface="Consolas"/>
                <a:cs typeface="Consolas"/>
                <a:sym typeface="Consolas"/>
              </a:rPr>
              <a:t>b </a:t>
            </a:r>
            <a:r>
              <a:rPr lang="es" sz="1600" b="0" i="0" u="none" strike="noStrike" cap="none">
                <a:solidFill>
                  <a:srgbClr val="EE5D43"/>
                </a:solidFill>
                <a:highlight>
                  <a:srgbClr val="23262E"/>
                </a:highlight>
                <a:latin typeface="Consolas"/>
                <a:ea typeface="Consolas"/>
                <a:cs typeface="Consolas"/>
                <a:sym typeface="Consolas"/>
              </a:rPr>
              <a:t>=</a:t>
            </a:r>
            <a:r>
              <a:rPr lang="es" sz="1600" b="0" i="0" u="none" strike="noStrike" cap="none">
                <a:solidFill>
                  <a:srgbClr val="D5CED9"/>
                </a:solidFill>
                <a:highlight>
                  <a:srgbClr val="23262E"/>
                </a:highlight>
                <a:latin typeface="Consolas"/>
                <a:ea typeface="Consolas"/>
                <a:cs typeface="Consolas"/>
                <a:sym typeface="Consolas"/>
              </a:rPr>
              <a:t> </a:t>
            </a:r>
            <a:r>
              <a:rPr lang="es" sz="1600" b="0" i="0" u="none" strike="noStrike" cap="none">
                <a:solidFill>
                  <a:srgbClr val="F39C12"/>
                </a:solidFill>
                <a:highlight>
                  <a:srgbClr val="23262E"/>
                </a:highlight>
                <a:latin typeface="Consolas"/>
                <a:ea typeface="Consolas"/>
                <a:cs typeface="Consolas"/>
                <a:sym typeface="Consolas"/>
              </a:rPr>
              <a:t>30</a:t>
            </a:r>
            <a:endParaRPr sz="1600" b="0" i="0" u="none" strike="noStrike" cap="none">
              <a:solidFill>
                <a:srgbClr val="F39C1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600" b="0" i="0" u="none" strike="noStrike" cap="none">
                <a:solidFill>
                  <a:srgbClr val="D5CED9"/>
                </a:solidFill>
                <a:highlight>
                  <a:srgbClr val="23262E"/>
                </a:highlight>
                <a:latin typeface="Consolas"/>
                <a:ea typeface="Consolas"/>
                <a:cs typeface="Consolas"/>
                <a:sym typeface="Consolas"/>
              </a:rPr>
              <a:t>promedio </a:t>
            </a:r>
            <a:r>
              <a:rPr lang="es" sz="1600" b="0" i="0" u="none" strike="noStrike" cap="none">
                <a:solidFill>
                  <a:srgbClr val="EE5D43"/>
                </a:solidFill>
                <a:highlight>
                  <a:srgbClr val="23262E"/>
                </a:highlight>
                <a:latin typeface="Consolas"/>
                <a:ea typeface="Consolas"/>
                <a:cs typeface="Consolas"/>
                <a:sym typeface="Consolas"/>
              </a:rPr>
              <a:t>=</a:t>
            </a:r>
            <a:r>
              <a:rPr lang="es" sz="1600" b="0" i="0" u="none" strike="noStrike" cap="none">
                <a:solidFill>
                  <a:srgbClr val="D5CED9"/>
                </a:solidFill>
                <a:highlight>
                  <a:srgbClr val="23262E"/>
                </a:highlight>
                <a:latin typeface="Consolas"/>
                <a:ea typeface="Consolas"/>
                <a:cs typeface="Consolas"/>
                <a:sym typeface="Consolas"/>
              </a:rPr>
              <a:t> (a </a:t>
            </a:r>
            <a:r>
              <a:rPr lang="es" sz="1600" b="0" i="0" u="none" strike="noStrike" cap="none">
                <a:solidFill>
                  <a:srgbClr val="EE5D43"/>
                </a:solidFill>
                <a:highlight>
                  <a:srgbClr val="23262E"/>
                </a:highlight>
                <a:latin typeface="Consolas"/>
                <a:ea typeface="Consolas"/>
                <a:cs typeface="Consolas"/>
                <a:sym typeface="Consolas"/>
              </a:rPr>
              <a:t>+</a:t>
            </a:r>
            <a:r>
              <a:rPr lang="es" sz="1600" b="0" i="0" u="none" strike="noStrike" cap="none">
                <a:solidFill>
                  <a:srgbClr val="D5CED9"/>
                </a:solidFill>
                <a:highlight>
                  <a:srgbClr val="23262E"/>
                </a:highlight>
                <a:latin typeface="Consolas"/>
                <a:ea typeface="Consolas"/>
                <a:cs typeface="Consolas"/>
                <a:sym typeface="Consolas"/>
              </a:rPr>
              <a:t> b) </a:t>
            </a:r>
            <a:r>
              <a:rPr lang="es" sz="1600" b="0" i="0" u="none" strike="noStrike" cap="none">
                <a:solidFill>
                  <a:srgbClr val="EE5D43"/>
                </a:solidFill>
                <a:highlight>
                  <a:srgbClr val="23262E"/>
                </a:highlight>
                <a:latin typeface="Consolas"/>
                <a:ea typeface="Consolas"/>
                <a:cs typeface="Consolas"/>
                <a:sym typeface="Consolas"/>
              </a:rPr>
              <a:t>/</a:t>
            </a:r>
            <a:r>
              <a:rPr lang="es" sz="1600" b="0" i="0" u="none" strike="noStrike" cap="none">
                <a:solidFill>
                  <a:srgbClr val="D5CED9"/>
                </a:solidFill>
                <a:highlight>
                  <a:srgbClr val="23262E"/>
                </a:highlight>
                <a:latin typeface="Consolas"/>
                <a:ea typeface="Consolas"/>
                <a:cs typeface="Consolas"/>
                <a:sym typeface="Consolas"/>
              </a:rPr>
              <a:t> </a:t>
            </a:r>
            <a:r>
              <a:rPr lang="es" sz="1600" b="0" i="0" u="none" strike="noStrike" cap="none">
                <a:solidFill>
                  <a:srgbClr val="F39C12"/>
                </a:solidFill>
                <a:highlight>
                  <a:srgbClr val="23262E"/>
                </a:highlight>
                <a:latin typeface="Consolas"/>
                <a:ea typeface="Consolas"/>
                <a:cs typeface="Consolas"/>
                <a:sym typeface="Consolas"/>
              </a:rPr>
              <a:t>2</a:t>
            </a:r>
            <a:endParaRPr sz="1600" b="0" i="0" u="none" strike="noStrike" cap="none">
              <a:solidFill>
                <a:srgbClr val="F39C1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6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600" b="0" i="0" u="none" strike="noStrike" cap="none">
                <a:solidFill>
                  <a:srgbClr val="FFE66D"/>
                </a:solidFill>
                <a:highlight>
                  <a:srgbClr val="23262E"/>
                </a:highlight>
                <a:latin typeface="Consolas"/>
                <a:ea typeface="Consolas"/>
                <a:cs typeface="Consolas"/>
                <a:sym typeface="Consolas"/>
              </a:rPr>
              <a:t>print</a:t>
            </a:r>
            <a:r>
              <a:rPr lang="es" sz="1600" b="0" i="0" u="none" strike="noStrike" cap="none">
                <a:solidFill>
                  <a:srgbClr val="D5CED9"/>
                </a:solidFill>
                <a:highlight>
                  <a:srgbClr val="23262E"/>
                </a:highlight>
                <a:latin typeface="Consolas"/>
                <a:ea typeface="Consolas"/>
                <a:cs typeface="Consolas"/>
                <a:sym typeface="Consolas"/>
              </a:rPr>
              <a:t>(</a:t>
            </a:r>
            <a:r>
              <a:rPr lang="es" sz="1600" b="0" i="0" u="none" strike="noStrike" cap="none">
                <a:solidFill>
                  <a:srgbClr val="96E072"/>
                </a:solidFill>
                <a:highlight>
                  <a:srgbClr val="23262E"/>
                </a:highlight>
                <a:latin typeface="Consolas"/>
                <a:ea typeface="Consolas"/>
                <a:cs typeface="Consolas"/>
                <a:sym typeface="Consolas"/>
              </a:rPr>
              <a:t>"Mi nombre es"</a:t>
            </a:r>
            <a:r>
              <a:rPr lang="es" sz="1600" b="0" i="0" u="none" strike="noStrike" cap="none">
                <a:solidFill>
                  <a:srgbClr val="D5CED9"/>
                </a:solidFill>
                <a:highlight>
                  <a:srgbClr val="23262E"/>
                </a:highlight>
                <a:latin typeface="Consolas"/>
                <a:ea typeface="Consolas"/>
                <a:cs typeface="Consolas"/>
                <a:sym typeface="Consolas"/>
              </a:rPr>
              <a:t>, nombre)</a:t>
            </a:r>
            <a:endParaRPr sz="16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6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600" b="0" i="0" u="none" strike="noStrike" cap="none">
                <a:solidFill>
                  <a:srgbClr val="FFE66D"/>
                </a:solidFill>
                <a:highlight>
                  <a:srgbClr val="23262E"/>
                </a:highlight>
                <a:latin typeface="Consolas"/>
                <a:ea typeface="Consolas"/>
                <a:cs typeface="Consolas"/>
                <a:sym typeface="Consolas"/>
              </a:rPr>
              <a:t>print</a:t>
            </a:r>
            <a:r>
              <a:rPr lang="es" sz="1600" b="0" i="0" u="none" strike="noStrike" cap="none">
                <a:solidFill>
                  <a:srgbClr val="D5CED9"/>
                </a:solidFill>
                <a:highlight>
                  <a:srgbClr val="23262E"/>
                </a:highlight>
                <a:latin typeface="Consolas"/>
                <a:ea typeface="Consolas"/>
                <a:cs typeface="Consolas"/>
                <a:sym typeface="Consolas"/>
              </a:rPr>
              <a:t>(</a:t>
            </a:r>
            <a:r>
              <a:rPr lang="es" sz="1600" b="0" i="0" u="none" strike="noStrike" cap="none">
                <a:solidFill>
                  <a:srgbClr val="96E072"/>
                </a:solidFill>
                <a:highlight>
                  <a:srgbClr val="23262E"/>
                </a:highlight>
                <a:latin typeface="Consolas"/>
                <a:ea typeface="Consolas"/>
                <a:cs typeface="Consolas"/>
                <a:sym typeface="Consolas"/>
              </a:rPr>
              <a:t>"La suma de"</a:t>
            </a:r>
            <a:r>
              <a:rPr lang="es" sz="1600" b="0" i="0" u="none" strike="noStrike" cap="none">
                <a:solidFill>
                  <a:srgbClr val="D5CED9"/>
                </a:solidFill>
                <a:highlight>
                  <a:srgbClr val="23262E"/>
                </a:highlight>
                <a:latin typeface="Consolas"/>
                <a:ea typeface="Consolas"/>
                <a:cs typeface="Consolas"/>
                <a:sym typeface="Consolas"/>
              </a:rPr>
              <a:t>,a,</a:t>
            </a:r>
            <a:r>
              <a:rPr lang="es" sz="1600" b="0" i="0" u="none" strike="noStrike" cap="none">
                <a:solidFill>
                  <a:srgbClr val="96E072"/>
                </a:solidFill>
                <a:highlight>
                  <a:srgbClr val="23262E"/>
                </a:highlight>
                <a:latin typeface="Consolas"/>
                <a:ea typeface="Consolas"/>
                <a:cs typeface="Consolas"/>
                <a:sym typeface="Consolas"/>
              </a:rPr>
              <a:t>"y"</a:t>
            </a:r>
            <a:r>
              <a:rPr lang="es" sz="1600" b="0" i="0" u="none" strike="noStrike" cap="none">
                <a:solidFill>
                  <a:srgbClr val="D5CED9"/>
                </a:solidFill>
                <a:highlight>
                  <a:srgbClr val="23262E"/>
                </a:highlight>
                <a:latin typeface="Consolas"/>
                <a:ea typeface="Consolas"/>
                <a:cs typeface="Consolas"/>
                <a:sym typeface="Consolas"/>
              </a:rPr>
              <a:t>,b,</a:t>
            </a:r>
            <a:r>
              <a:rPr lang="es" sz="1600" b="0" i="0" u="none" strike="noStrike" cap="none">
                <a:solidFill>
                  <a:srgbClr val="96E072"/>
                </a:solidFill>
                <a:highlight>
                  <a:srgbClr val="23262E"/>
                </a:highlight>
                <a:latin typeface="Consolas"/>
                <a:ea typeface="Consolas"/>
                <a:cs typeface="Consolas"/>
                <a:sym typeface="Consolas"/>
              </a:rPr>
              <a:t>"es"</a:t>
            </a:r>
            <a:r>
              <a:rPr lang="es" sz="1600" b="0" i="0" u="none" strike="noStrike" cap="none">
                <a:solidFill>
                  <a:srgbClr val="D5CED9"/>
                </a:solidFill>
                <a:highlight>
                  <a:srgbClr val="23262E"/>
                </a:highlight>
                <a:latin typeface="Consolas"/>
                <a:ea typeface="Consolas"/>
                <a:cs typeface="Consolas"/>
                <a:sym typeface="Consolas"/>
              </a:rPr>
              <a:t>,a</a:t>
            </a:r>
            <a:r>
              <a:rPr lang="es" sz="1600" b="0" i="0" u="none" strike="noStrike" cap="none">
                <a:solidFill>
                  <a:srgbClr val="EE5D43"/>
                </a:solidFill>
                <a:highlight>
                  <a:srgbClr val="23262E"/>
                </a:highlight>
                <a:latin typeface="Consolas"/>
                <a:ea typeface="Consolas"/>
                <a:cs typeface="Consolas"/>
                <a:sym typeface="Consolas"/>
              </a:rPr>
              <a:t>+</a:t>
            </a:r>
            <a:r>
              <a:rPr lang="es" sz="1600" b="0" i="0" u="none" strike="noStrike" cap="none">
                <a:solidFill>
                  <a:srgbClr val="D5CED9"/>
                </a:solidFill>
                <a:highlight>
                  <a:srgbClr val="23262E"/>
                </a:highlight>
                <a:latin typeface="Consolas"/>
                <a:ea typeface="Consolas"/>
                <a:cs typeface="Consolas"/>
                <a:sym typeface="Consolas"/>
              </a:rPr>
              <a:t>b)</a:t>
            </a:r>
            <a:endParaRPr sz="16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6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600" b="0" i="0" u="none" strike="noStrike" cap="none">
                <a:solidFill>
                  <a:srgbClr val="FFE66D"/>
                </a:solidFill>
                <a:highlight>
                  <a:srgbClr val="23262E"/>
                </a:highlight>
                <a:latin typeface="Consolas"/>
                <a:ea typeface="Consolas"/>
                <a:cs typeface="Consolas"/>
                <a:sym typeface="Consolas"/>
              </a:rPr>
              <a:t>print</a:t>
            </a:r>
            <a:r>
              <a:rPr lang="es" sz="1600" b="0" i="0" u="none" strike="noStrike" cap="none">
                <a:solidFill>
                  <a:srgbClr val="D5CED9"/>
                </a:solidFill>
                <a:highlight>
                  <a:srgbClr val="23262E"/>
                </a:highlight>
                <a:latin typeface="Consolas"/>
                <a:ea typeface="Consolas"/>
                <a:cs typeface="Consolas"/>
                <a:sym typeface="Consolas"/>
              </a:rPr>
              <a:t>(</a:t>
            </a:r>
            <a:r>
              <a:rPr lang="es" sz="1600" b="0" i="0" u="none" strike="noStrike" cap="none">
                <a:solidFill>
                  <a:srgbClr val="96E072"/>
                </a:solidFill>
                <a:highlight>
                  <a:srgbClr val="23262E"/>
                </a:highlight>
                <a:latin typeface="Consolas"/>
                <a:ea typeface="Consolas"/>
                <a:cs typeface="Consolas"/>
                <a:sym typeface="Consolas"/>
              </a:rPr>
              <a:t>"Promedio:"</a:t>
            </a:r>
            <a:r>
              <a:rPr lang="es" sz="1600" b="0" i="0" u="none" strike="noStrike" cap="none">
                <a:solidFill>
                  <a:srgbClr val="D5CED9"/>
                </a:solidFill>
                <a:highlight>
                  <a:srgbClr val="23262E"/>
                </a:highlight>
                <a:latin typeface="Consolas"/>
                <a:ea typeface="Consolas"/>
                <a:cs typeface="Consolas"/>
                <a:sym typeface="Consolas"/>
              </a:rPr>
              <a:t> </a:t>
            </a:r>
            <a:r>
              <a:rPr lang="es" sz="1600" b="0" i="0" u="none" strike="noStrike" cap="none">
                <a:solidFill>
                  <a:srgbClr val="EE5D43"/>
                </a:solidFill>
                <a:highlight>
                  <a:srgbClr val="23262E"/>
                </a:highlight>
                <a:latin typeface="Consolas"/>
                <a:ea typeface="Consolas"/>
                <a:cs typeface="Consolas"/>
                <a:sym typeface="Consolas"/>
              </a:rPr>
              <a:t>+</a:t>
            </a:r>
            <a:r>
              <a:rPr lang="es" sz="1600" b="0" i="0" u="none" strike="noStrike" cap="none">
                <a:solidFill>
                  <a:srgbClr val="D5CED9"/>
                </a:solidFill>
                <a:highlight>
                  <a:srgbClr val="23262E"/>
                </a:highlight>
                <a:latin typeface="Consolas"/>
                <a:ea typeface="Consolas"/>
                <a:cs typeface="Consolas"/>
                <a:sym typeface="Consolas"/>
              </a:rPr>
              <a:t> str(promedio) )</a:t>
            </a:r>
            <a:endParaRPr sz="16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800" b="0" i="0" u="none" strike="noStrike" cap="none">
              <a:solidFill>
                <a:srgbClr val="D5CED9"/>
              </a:solidFill>
              <a:highlight>
                <a:srgbClr val="23262E"/>
              </a:highlight>
              <a:latin typeface="Consolas"/>
              <a:ea typeface="Consolas"/>
              <a:cs typeface="Consolas"/>
              <a:sym typeface="Consolas"/>
            </a:endParaRPr>
          </a:p>
        </p:txBody>
      </p:sp>
      <p:cxnSp>
        <p:nvCxnSpPr>
          <p:cNvPr id="417" name="Google Shape;417;p27"/>
          <p:cNvCxnSpPr/>
          <p:nvPr/>
        </p:nvCxnSpPr>
        <p:spPr>
          <a:xfrm rot="10800000" flipH="1">
            <a:off x="3109532" y="1817000"/>
            <a:ext cx="3031200" cy="584700"/>
          </a:xfrm>
          <a:prstGeom prst="straightConnector1">
            <a:avLst/>
          </a:prstGeom>
          <a:noFill/>
          <a:ln w="28575" cap="flat" cmpd="sng">
            <a:solidFill>
              <a:schemeClr val="dk2"/>
            </a:solidFill>
            <a:prstDash val="solid"/>
            <a:round/>
            <a:headEnd type="none" w="sm" len="sm"/>
            <a:tailEnd type="triangle" w="med" len="med"/>
          </a:ln>
        </p:spPr>
      </p:cxnSp>
      <p:cxnSp>
        <p:nvCxnSpPr>
          <p:cNvPr id="418" name="Google Shape;418;p27"/>
          <p:cNvCxnSpPr>
            <a:endCxn id="415" idx="1"/>
          </p:cNvCxnSpPr>
          <p:nvPr/>
        </p:nvCxnSpPr>
        <p:spPr>
          <a:xfrm rot="10800000" flipH="1">
            <a:off x="3678782" y="2552441"/>
            <a:ext cx="2462100" cy="272700"/>
          </a:xfrm>
          <a:prstGeom prst="straightConnector1">
            <a:avLst/>
          </a:prstGeom>
          <a:noFill/>
          <a:ln w="28575" cap="flat" cmpd="sng">
            <a:solidFill>
              <a:schemeClr val="dk2"/>
            </a:solidFill>
            <a:prstDash val="solid"/>
            <a:round/>
            <a:headEnd type="none" w="sm" len="sm"/>
            <a:tailEnd type="triangle" w="med" len="med"/>
          </a:ln>
        </p:spPr>
      </p:cxnSp>
      <p:cxnSp>
        <p:nvCxnSpPr>
          <p:cNvPr id="419" name="Google Shape;419;p27"/>
          <p:cNvCxnSpPr/>
          <p:nvPr/>
        </p:nvCxnSpPr>
        <p:spPr>
          <a:xfrm>
            <a:off x="4442257" y="3387350"/>
            <a:ext cx="1362300" cy="66000"/>
          </a:xfrm>
          <a:prstGeom prst="straightConnector1">
            <a:avLst/>
          </a:prstGeom>
          <a:noFill/>
          <a:ln w="28575" cap="flat" cmpd="sng">
            <a:solidFill>
              <a:schemeClr val="dk2"/>
            </a:solidFill>
            <a:prstDash val="solid"/>
            <a:round/>
            <a:headEnd type="none" w="sm" len="sm"/>
            <a:tailEnd type="triangle" w="med" len="med"/>
          </a:ln>
        </p:spPr>
      </p:cxnSp>
      <p:cxnSp>
        <p:nvCxnSpPr>
          <p:cNvPr id="420" name="Google Shape;420;p27"/>
          <p:cNvCxnSpPr/>
          <p:nvPr/>
        </p:nvCxnSpPr>
        <p:spPr>
          <a:xfrm>
            <a:off x="5198857" y="3852425"/>
            <a:ext cx="605700" cy="47700"/>
          </a:xfrm>
          <a:prstGeom prst="straightConnector1">
            <a:avLst/>
          </a:prstGeom>
          <a:noFill/>
          <a:ln w="28575" cap="flat" cmpd="sng">
            <a:solidFill>
              <a:schemeClr val="dk2"/>
            </a:solidFill>
            <a:prstDash val="solid"/>
            <a:round/>
            <a:headEnd type="none" w="sm" len="sm"/>
            <a:tailEnd type="triangle" w="med" len="med"/>
          </a:ln>
        </p:spPr>
      </p:cxnSp>
      <p:cxnSp>
        <p:nvCxnSpPr>
          <p:cNvPr id="421" name="Google Shape;421;p27"/>
          <p:cNvCxnSpPr/>
          <p:nvPr/>
        </p:nvCxnSpPr>
        <p:spPr>
          <a:xfrm rot="10800000" flipH="1">
            <a:off x="5066982" y="4346800"/>
            <a:ext cx="725400" cy="5400"/>
          </a:xfrm>
          <a:prstGeom prst="straightConnector1">
            <a:avLst/>
          </a:prstGeom>
          <a:noFill/>
          <a:ln w="28575" cap="flat" cmpd="sng">
            <a:solidFill>
              <a:schemeClr val="dk2"/>
            </a:solidFill>
            <a:prstDash val="solid"/>
            <a:round/>
            <a:headEnd type="none" w="sm" len="sm"/>
            <a:tailEnd type="triangle" w="med" len="med"/>
          </a:ln>
        </p:spPr>
      </p:cxnSp>
      <p:cxnSp>
        <p:nvCxnSpPr>
          <p:cNvPr id="422" name="Google Shape;422;p27"/>
          <p:cNvCxnSpPr/>
          <p:nvPr/>
        </p:nvCxnSpPr>
        <p:spPr>
          <a:xfrm>
            <a:off x="3095657" y="2054625"/>
            <a:ext cx="0" cy="631800"/>
          </a:xfrm>
          <a:prstGeom prst="straightConnector1">
            <a:avLst/>
          </a:prstGeom>
          <a:noFill/>
          <a:ln w="28575" cap="flat" cmpd="sng">
            <a:solidFill>
              <a:schemeClr val="dk2"/>
            </a:solidFill>
            <a:prstDash val="solid"/>
            <a:round/>
            <a:headEnd type="none" w="sm" len="sm"/>
            <a:tailEnd type="none" w="sm" len="sm"/>
          </a:ln>
        </p:spPr>
      </p:cxnSp>
      <p:sp>
        <p:nvSpPr>
          <p:cNvPr id="423" name="Google Shape;423;p27"/>
          <p:cNvSpPr txBox="1"/>
          <p:nvPr/>
        </p:nvSpPr>
        <p:spPr>
          <a:xfrm>
            <a:off x="534950" y="1170000"/>
            <a:ext cx="3031200" cy="424200"/>
          </a:xfrm>
          <a:prstGeom prst="rect">
            <a:avLst/>
          </a:prstGeom>
          <a:noFill/>
          <a:ln>
            <a:noFill/>
          </a:ln>
        </p:spPr>
        <p:txBody>
          <a:bodyPr spcFirstLastPara="1" wrap="square" lIns="0" tIns="91425" rIns="0" bIns="91425" anchor="t" anchorCtr="0">
            <a:normAutofit lnSpcReduction="20000"/>
          </a:bodyPr>
          <a:lstStyle/>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Algunos ejemplos de </a:t>
            </a:r>
            <a:r>
              <a:rPr lang="es" sz="1600" b="1" i="0" u="none" strike="noStrike" cap="none">
                <a:solidFill>
                  <a:srgbClr val="595959"/>
                </a:solidFill>
                <a:latin typeface="Montserrat"/>
                <a:ea typeface="Montserrat"/>
                <a:cs typeface="Montserrat"/>
                <a:sym typeface="Montserrat"/>
              </a:rPr>
              <a:t>print()</a:t>
            </a:r>
            <a:r>
              <a:rPr lang="es" sz="1600" b="0" i="0" u="none" strike="noStrike" cap="none">
                <a:solidFill>
                  <a:srgbClr val="595959"/>
                </a:solidFill>
                <a:latin typeface="Montserrat"/>
                <a:ea typeface="Montserrat"/>
                <a:cs typeface="Montserrat"/>
                <a:sym typeface="Montserrat"/>
              </a:rPr>
              <a:t>:</a:t>
            </a:r>
            <a:endParaRPr sz="1600" b="0" i="0" u="none" strike="noStrike" cap="none">
              <a:solidFill>
                <a:srgbClr val="595959"/>
              </a:solidFill>
              <a:latin typeface="Montserrat"/>
              <a:ea typeface="Montserrat"/>
              <a:cs typeface="Montserrat"/>
              <a:sym typeface="Montserrat"/>
            </a:endParaRPr>
          </a:p>
        </p:txBody>
      </p:sp>
      <p:sp>
        <p:nvSpPr>
          <p:cNvPr id="424" name="Google Shape;424;p27"/>
          <p:cNvSpPr/>
          <p:nvPr/>
        </p:nvSpPr>
        <p:spPr>
          <a:xfrm>
            <a:off x="654700" y="1724700"/>
            <a:ext cx="46878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Programa</a:t>
            </a:r>
            <a:endParaRPr sz="1400" b="0" i="0" u="none" strike="noStrike" cap="none">
              <a:solidFill>
                <a:schemeClr val="dk2"/>
              </a:solidFill>
              <a:latin typeface="Montserrat"/>
              <a:ea typeface="Montserrat"/>
              <a:cs typeface="Montserrat"/>
              <a:sym typeface="Montserrat"/>
            </a:endParaRPr>
          </a:p>
        </p:txBody>
      </p:sp>
      <p:sp>
        <p:nvSpPr>
          <p:cNvPr id="425" name="Google Shape;425;p27"/>
          <p:cNvSpPr/>
          <p:nvPr/>
        </p:nvSpPr>
        <p:spPr>
          <a:xfrm>
            <a:off x="5804550" y="3106400"/>
            <a:ext cx="26850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Terminal</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28"/>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Entrada / Salida: La función input()</a:t>
            </a:r>
            <a:endParaRPr/>
          </a:p>
        </p:txBody>
      </p:sp>
      <p:sp>
        <p:nvSpPr>
          <p:cNvPr id="431" name="Google Shape;431;p28"/>
          <p:cNvSpPr txBox="1"/>
          <p:nvPr/>
        </p:nvSpPr>
        <p:spPr>
          <a:xfrm>
            <a:off x="432000" y="1281675"/>
            <a:ext cx="8279700" cy="1255500"/>
          </a:xfrm>
          <a:prstGeom prst="rect">
            <a:avLst/>
          </a:prstGeom>
          <a:noFill/>
          <a:ln>
            <a:noFill/>
          </a:ln>
        </p:spPr>
        <p:txBody>
          <a:bodyPr spcFirstLastPara="1" wrap="square" lIns="0" tIns="91425" rIns="0" bIns="91425" anchor="t" anchorCtr="0">
            <a:noAutofit/>
          </a:bodyPr>
          <a:lstStyle/>
          <a:p>
            <a:pPr marL="0" marR="0" lvl="0" indent="0" algn="l" rtl="0">
              <a:lnSpc>
                <a:spcPct val="115000"/>
              </a:lnSpc>
              <a:spcBef>
                <a:spcPts val="1199"/>
              </a:spcBef>
              <a:spcAft>
                <a:spcPts val="0"/>
              </a:spcAft>
              <a:buClr>
                <a:srgbClr val="000000"/>
              </a:buClr>
              <a:buSzPts val="1650"/>
              <a:buFont typeface="Arial"/>
              <a:buNone/>
            </a:pPr>
            <a:r>
              <a:rPr lang="es" sz="1650" b="1" i="0" u="none" strike="noStrike" cap="none">
                <a:solidFill>
                  <a:srgbClr val="595959"/>
                </a:solidFill>
                <a:latin typeface="Montserrat"/>
                <a:ea typeface="Montserrat"/>
                <a:cs typeface="Montserrat"/>
                <a:sym typeface="Montserrat"/>
              </a:rPr>
              <a:t>input() </a:t>
            </a:r>
            <a:r>
              <a:rPr lang="es" sz="1650" b="0" i="0" u="none" strike="noStrike" cap="none">
                <a:solidFill>
                  <a:srgbClr val="595959"/>
                </a:solidFill>
                <a:latin typeface="Montserrat"/>
                <a:ea typeface="Montserrat"/>
                <a:cs typeface="Montserrat"/>
                <a:sym typeface="Montserrat"/>
              </a:rPr>
              <a:t>proporciona un mecanismo para que el usuario introduzca datos en nuestro programa. Muestra el cursor en la terminal, lee lo que se escribe, y cuando se presiona Enter, este contenido, en formato de cadena de caracteres, se puede asignar a una variable.</a:t>
            </a:r>
            <a:endParaRPr sz="1650" b="0" i="0" u="none" strike="noStrike" cap="none">
              <a:solidFill>
                <a:srgbClr val="595959"/>
              </a:solidFill>
              <a:latin typeface="Montserrat"/>
              <a:ea typeface="Montserrat"/>
              <a:cs typeface="Montserrat"/>
              <a:sym typeface="Montserrat"/>
            </a:endParaRPr>
          </a:p>
        </p:txBody>
      </p:sp>
      <p:sp>
        <p:nvSpPr>
          <p:cNvPr id="432" name="Google Shape;432;p28"/>
          <p:cNvSpPr/>
          <p:nvPr/>
        </p:nvSpPr>
        <p:spPr>
          <a:xfrm>
            <a:off x="5218025" y="4010577"/>
            <a:ext cx="2499600" cy="517500"/>
          </a:xfrm>
          <a:prstGeom prst="flowChartAlternateProcess">
            <a:avLst/>
          </a:prstGeom>
          <a:solidFill>
            <a:srgbClr val="FFD700"/>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200" b="0" i="0" u="none" strike="noStrike" cap="none">
                <a:solidFill>
                  <a:schemeClr val="dk2"/>
                </a:solidFill>
                <a:latin typeface="Montserrat"/>
                <a:ea typeface="Montserrat"/>
                <a:cs typeface="Montserrat"/>
                <a:sym typeface="Montserrat"/>
              </a:rPr>
              <a:t>Mensaje para ayudar al operador</a:t>
            </a:r>
            <a:endParaRPr sz="1200" b="0" i="0" u="none" strike="noStrike" cap="none">
              <a:solidFill>
                <a:schemeClr val="dk2"/>
              </a:solidFill>
              <a:latin typeface="Montserrat"/>
              <a:ea typeface="Montserrat"/>
              <a:cs typeface="Montserrat"/>
              <a:sym typeface="Montserrat"/>
            </a:endParaRPr>
          </a:p>
        </p:txBody>
      </p:sp>
      <p:cxnSp>
        <p:nvCxnSpPr>
          <p:cNvPr id="433" name="Google Shape;433;p28"/>
          <p:cNvCxnSpPr>
            <a:stCxn id="434" idx="0"/>
          </p:cNvCxnSpPr>
          <p:nvPr/>
        </p:nvCxnSpPr>
        <p:spPr>
          <a:xfrm rot="10800000">
            <a:off x="2391700" y="3382075"/>
            <a:ext cx="65100" cy="628500"/>
          </a:xfrm>
          <a:prstGeom prst="straightConnector1">
            <a:avLst/>
          </a:prstGeom>
          <a:noFill/>
          <a:ln w="28575" cap="flat" cmpd="sng">
            <a:solidFill>
              <a:schemeClr val="dk2"/>
            </a:solidFill>
            <a:prstDash val="solid"/>
            <a:round/>
            <a:headEnd type="none" w="sm" len="sm"/>
            <a:tailEnd type="triangle" w="med" len="med"/>
          </a:ln>
        </p:spPr>
      </p:cxnSp>
      <p:cxnSp>
        <p:nvCxnSpPr>
          <p:cNvPr id="435" name="Google Shape;435;p28"/>
          <p:cNvCxnSpPr/>
          <p:nvPr/>
        </p:nvCxnSpPr>
        <p:spPr>
          <a:xfrm rot="10800000">
            <a:off x="3438500" y="3402475"/>
            <a:ext cx="907800" cy="608100"/>
          </a:xfrm>
          <a:prstGeom prst="straightConnector1">
            <a:avLst/>
          </a:prstGeom>
          <a:noFill/>
          <a:ln w="28575" cap="flat" cmpd="sng">
            <a:solidFill>
              <a:schemeClr val="dk2"/>
            </a:solidFill>
            <a:prstDash val="solid"/>
            <a:round/>
            <a:headEnd type="none" w="sm" len="sm"/>
            <a:tailEnd type="triangle" w="med" len="med"/>
          </a:ln>
        </p:spPr>
      </p:cxnSp>
      <p:cxnSp>
        <p:nvCxnSpPr>
          <p:cNvPr id="436" name="Google Shape;436;p28"/>
          <p:cNvCxnSpPr>
            <a:stCxn id="432" idx="0"/>
          </p:cNvCxnSpPr>
          <p:nvPr/>
        </p:nvCxnSpPr>
        <p:spPr>
          <a:xfrm rot="10800000">
            <a:off x="5324525" y="3407277"/>
            <a:ext cx="1143300" cy="603300"/>
          </a:xfrm>
          <a:prstGeom prst="straightConnector1">
            <a:avLst/>
          </a:prstGeom>
          <a:noFill/>
          <a:ln w="28575" cap="flat" cmpd="sng">
            <a:solidFill>
              <a:schemeClr val="dk2"/>
            </a:solidFill>
            <a:prstDash val="solid"/>
            <a:round/>
            <a:headEnd type="none" w="sm" len="sm"/>
            <a:tailEnd type="triangle" w="med" len="med"/>
          </a:ln>
        </p:spPr>
      </p:cxnSp>
      <p:sp>
        <p:nvSpPr>
          <p:cNvPr id="437" name="Google Shape;437;p28"/>
          <p:cNvSpPr/>
          <p:nvPr/>
        </p:nvSpPr>
        <p:spPr>
          <a:xfrm>
            <a:off x="3647600" y="4010575"/>
            <a:ext cx="1372200" cy="517500"/>
          </a:xfrm>
          <a:prstGeom prst="flowChartAlternateProcess">
            <a:avLst/>
          </a:prstGeom>
          <a:solidFill>
            <a:srgbClr val="FFD700"/>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200" b="0" i="0" u="none" strike="noStrike" cap="none">
                <a:solidFill>
                  <a:schemeClr val="dk2"/>
                </a:solidFill>
                <a:latin typeface="Montserrat"/>
                <a:ea typeface="Montserrat"/>
                <a:cs typeface="Montserrat"/>
                <a:sym typeface="Montserrat"/>
              </a:rPr>
              <a:t>Función input</a:t>
            </a:r>
            <a:endParaRPr sz="1200" b="0" i="0" u="none" strike="noStrike" cap="none">
              <a:solidFill>
                <a:schemeClr val="dk2"/>
              </a:solidFill>
              <a:latin typeface="Montserrat"/>
              <a:ea typeface="Montserrat"/>
              <a:cs typeface="Montserrat"/>
              <a:sym typeface="Montserrat"/>
            </a:endParaRPr>
          </a:p>
        </p:txBody>
      </p:sp>
      <p:sp>
        <p:nvSpPr>
          <p:cNvPr id="434" name="Google Shape;434;p28"/>
          <p:cNvSpPr/>
          <p:nvPr/>
        </p:nvSpPr>
        <p:spPr>
          <a:xfrm>
            <a:off x="1533100" y="4010575"/>
            <a:ext cx="1847400" cy="5175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200" b="0" i="0" u="none" strike="noStrike" cap="none">
                <a:solidFill>
                  <a:schemeClr val="dk2"/>
                </a:solidFill>
                <a:latin typeface="Montserrat"/>
                <a:ea typeface="Montserrat"/>
                <a:cs typeface="Montserrat"/>
                <a:sym typeface="Montserrat"/>
              </a:rPr>
              <a:t>Variable que recibe </a:t>
            </a:r>
            <a:endParaRPr sz="1200" b="0" i="0" u="none" strike="noStrike" cap="none">
              <a:solidFill>
                <a:schemeClr val="dk2"/>
              </a:solidFill>
              <a:latin typeface="Montserrat"/>
              <a:ea typeface="Montserrat"/>
              <a:cs typeface="Montserrat"/>
              <a:sym typeface="Montserrat"/>
            </a:endParaRPr>
          </a:p>
          <a:p>
            <a:pPr marL="0" marR="0" lvl="0" indent="0" algn="ctr" rtl="0">
              <a:lnSpc>
                <a:spcPct val="100000"/>
              </a:lnSpc>
              <a:spcBef>
                <a:spcPts val="0"/>
              </a:spcBef>
              <a:spcAft>
                <a:spcPts val="0"/>
              </a:spcAft>
              <a:buClr>
                <a:srgbClr val="000000"/>
              </a:buClr>
              <a:buSzPts val="1800"/>
              <a:buFont typeface="Arial"/>
              <a:buNone/>
            </a:pPr>
            <a:r>
              <a:rPr lang="es" sz="1200" b="0" i="0" u="none" strike="noStrike" cap="none">
                <a:solidFill>
                  <a:schemeClr val="dk2"/>
                </a:solidFill>
                <a:latin typeface="Montserrat"/>
                <a:ea typeface="Montserrat"/>
                <a:cs typeface="Montserrat"/>
                <a:sym typeface="Montserrat"/>
              </a:rPr>
              <a:t>el valor ingresado</a:t>
            </a:r>
            <a:endParaRPr sz="1200" b="0" i="0" u="none" strike="noStrike" cap="none">
              <a:solidFill>
                <a:schemeClr val="dk2"/>
              </a:solidFill>
              <a:latin typeface="Montserrat"/>
              <a:ea typeface="Montserrat"/>
              <a:cs typeface="Montserrat"/>
              <a:sym typeface="Montserrat"/>
            </a:endParaRPr>
          </a:p>
        </p:txBody>
      </p:sp>
      <p:sp>
        <p:nvSpPr>
          <p:cNvPr id="438" name="Google Shape;438;p28"/>
          <p:cNvSpPr/>
          <p:nvPr/>
        </p:nvSpPr>
        <p:spPr>
          <a:xfrm>
            <a:off x="1851350" y="2940150"/>
            <a:ext cx="5264100" cy="3903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800" b="0" i="0" u="none" strike="noStrike" cap="none">
                <a:solidFill>
                  <a:srgbClr val="D5CED9"/>
                </a:solidFill>
                <a:highlight>
                  <a:srgbClr val="23262E"/>
                </a:highlight>
                <a:latin typeface="Consolas"/>
                <a:ea typeface="Consolas"/>
                <a:cs typeface="Consolas"/>
                <a:sym typeface="Consolas"/>
              </a:rPr>
              <a:t>nombre </a:t>
            </a:r>
            <a:r>
              <a:rPr lang="es" sz="1800" b="0" i="0" u="none" strike="noStrike" cap="none">
                <a:solidFill>
                  <a:srgbClr val="EE5D43"/>
                </a:solidFill>
                <a:highlight>
                  <a:srgbClr val="23262E"/>
                </a:highlight>
                <a:latin typeface="Consolas"/>
                <a:ea typeface="Consolas"/>
                <a:cs typeface="Consolas"/>
                <a:sym typeface="Consolas"/>
              </a:rPr>
              <a:t>=</a:t>
            </a:r>
            <a:r>
              <a:rPr lang="es" sz="1800" b="0" i="0" u="none" strike="noStrike" cap="none">
                <a:solidFill>
                  <a:srgbClr val="D5CED9"/>
                </a:solidFill>
                <a:highlight>
                  <a:srgbClr val="23262E"/>
                </a:highlight>
                <a:latin typeface="Consolas"/>
                <a:ea typeface="Consolas"/>
                <a:cs typeface="Consolas"/>
                <a:sym typeface="Consolas"/>
              </a:rPr>
              <a:t> </a:t>
            </a:r>
            <a:r>
              <a:rPr lang="es" sz="1800" b="0" i="0" u="none" strike="noStrike" cap="none">
                <a:solidFill>
                  <a:srgbClr val="FFE66D"/>
                </a:solidFill>
                <a:highlight>
                  <a:srgbClr val="23262E"/>
                </a:highlight>
                <a:latin typeface="Consolas"/>
                <a:ea typeface="Consolas"/>
                <a:cs typeface="Consolas"/>
                <a:sym typeface="Consolas"/>
              </a:rPr>
              <a:t>input</a:t>
            </a:r>
            <a:r>
              <a:rPr lang="es" sz="1800" b="0" i="0" u="none" strike="noStrike" cap="none">
                <a:solidFill>
                  <a:srgbClr val="D5CED9"/>
                </a:solidFill>
                <a:highlight>
                  <a:srgbClr val="23262E"/>
                </a:highlight>
                <a:latin typeface="Consolas"/>
                <a:ea typeface="Consolas"/>
                <a:cs typeface="Consolas"/>
                <a:sym typeface="Consolas"/>
              </a:rPr>
              <a:t>(</a:t>
            </a:r>
            <a:r>
              <a:rPr lang="es" sz="1800" b="0" i="0" u="none" strike="noStrike" cap="none">
                <a:solidFill>
                  <a:srgbClr val="96E072"/>
                </a:solidFill>
                <a:highlight>
                  <a:srgbClr val="23262E"/>
                </a:highlight>
                <a:latin typeface="Consolas"/>
                <a:ea typeface="Consolas"/>
                <a:cs typeface="Consolas"/>
                <a:sym typeface="Consolas"/>
              </a:rPr>
              <a:t>"Ingrese su nombre: "</a:t>
            </a:r>
            <a:r>
              <a:rPr lang="es" sz="1800" b="0" i="0" u="none" strike="noStrike" cap="none">
                <a:solidFill>
                  <a:srgbClr val="D5CED9"/>
                </a:solidFill>
                <a:highlight>
                  <a:srgbClr val="23262E"/>
                </a:highlight>
                <a:latin typeface="Consolas"/>
                <a:ea typeface="Consolas"/>
                <a:cs typeface="Consolas"/>
                <a:sym typeface="Consolas"/>
              </a:rPr>
              <a:t>)</a:t>
            </a:r>
            <a:endParaRPr sz="1800" b="0" i="0" u="none" strike="noStrike" cap="none">
              <a:solidFill>
                <a:srgbClr val="FFE66D"/>
              </a:solidFill>
              <a:highlight>
                <a:srgbClr val="23262E"/>
              </a:highlight>
              <a:latin typeface="Consolas"/>
              <a:ea typeface="Consolas"/>
              <a:cs typeface="Consolas"/>
              <a:sym typeface="Consolas"/>
            </a:endParaRPr>
          </a:p>
        </p:txBody>
      </p:sp>
      <p:cxnSp>
        <p:nvCxnSpPr>
          <p:cNvPr id="439" name="Google Shape;439;p28"/>
          <p:cNvCxnSpPr/>
          <p:nvPr/>
        </p:nvCxnSpPr>
        <p:spPr>
          <a:xfrm>
            <a:off x="2019400" y="3382075"/>
            <a:ext cx="809700" cy="0"/>
          </a:xfrm>
          <a:prstGeom prst="straightConnector1">
            <a:avLst/>
          </a:prstGeom>
          <a:noFill/>
          <a:ln w="28575" cap="flat" cmpd="sng">
            <a:solidFill>
              <a:schemeClr val="dk2"/>
            </a:solidFill>
            <a:prstDash val="solid"/>
            <a:round/>
            <a:headEnd type="none" w="sm" len="sm"/>
            <a:tailEnd type="none" w="sm" len="sm"/>
          </a:ln>
        </p:spPr>
      </p:cxnSp>
      <p:cxnSp>
        <p:nvCxnSpPr>
          <p:cNvPr id="440" name="Google Shape;440;p28"/>
          <p:cNvCxnSpPr/>
          <p:nvPr/>
        </p:nvCxnSpPr>
        <p:spPr>
          <a:xfrm rot="10800000" flipH="1">
            <a:off x="3113000" y="3381475"/>
            <a:ext cx="643200" cy="1200"/>
          </a:xfrm>
          <a:prstGeom prst="straightConnector1">
            <a:avLst/>
          </a:prstGeom>
          <a:noFill/>
          <a:ln w="28575" cap="flat" cmpd="sng">
            <a:solidFill>
              <a:schemeClr val="dk2"/>
            </a:solidFill>
            <a:prstDash val="solid"/>
            <a:round/>
            <a:headEnd type="none" w="sm" len="sm"/>
            <a:tailEnd type="none" w="sm" len="sm"/>
          </a:ln>
        </p:spPr>
      </p:cxnSp>
      <p:cxnSp>
        <p:nvCxnSpPr>
          <p:cNvPr id="441" name="Google Shape;441;p28"/>
          <p:cNvCxnSpPr/>
          <p:nvPr/>
        </p:nvCxnSpPr>
        <p:spPr>
          <a:xfrm rot="10800000" flipH="1">
            <a:off x="3952975" y="3378475"/>
            <a:ext cx="2631300" cy="3600"/>
          </a:xfrm>
          <a:prstGeom prst="straightConnector1">
            <a:avLst/>
          </a:prstGeom>
          <a:noFill/>
          <a:ln w="28575" cap="flat" cmpd="sng">
            <a:solidFill>
              <a:schemeClr val="dk2"/>
            </a:solidFill>
            <a:prstDash val="solid"/>
            <a:round/>
            <a:headEnd type="none" w="sm" len="sm"/>
            <a:tailEnd type="none" w="sm" len="sm"/>
          </a:ln>
        </p:spPr>
      </p:cxnSp>
      <p:sp>
        <p:nvSpPr>
          <p:cNvPr id="442" name="Google Shape;442;p28"/>
          <p:cNvSpPr/>
          <p:nvPr/>
        </p:nvSpPr>
        <p:spPr>
          <a:xfrm>
            <a:off x="1851350" y="2711250"/>
            <a:ext cx="52641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Programa</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
          <p:cNvSpPr txBox="1">
            <a:spLocks noGrp="1"/>
          </p:cNvSpPr>
          <p:nvPr>
            <p:ph type="ctrTitle"/>
          </p:nvPr>
        </p:nvSpPr>
        <p:spPr>
          <a:xfrm>
            <a:off x="311700" y="1226800"/>
            <a:ext cx="8520600" cy="15705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Clr>
                <a:schemeClr val="dk1"/>
              </a:buClr>
              <a:buSzPts val="1100"/>
              <a:buFont typeface="Arial"/>
              <a:buNone/>
            </a:pPr>
            <a:r>
              <a:rPr lang="es"/>
              <a:t>Les damos la bienvenida</a:t>
            </a:r>
            <a:endParaRPr/>
          </a:p>
        </p:txBody>
      </p:sp>
      <p:sp>
        <p:nvSpPr>
          <p:cNvPr id="157" name="Google Shape;157;p3"/>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500"/>
              <a:buNone/>
            </a:pPr>
            <a:r>
              <a:rPr lang="es"/>
              <a:t>Vamos a comenzar a grabar la clase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29"/>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Entrada / Salida: La función input()</a:t>
            </a:r>
            <a:endParaRPr/>
          </a:p>
        </p:txBody>
      </p:sp>
      <p:sp>
        <p:nvSpPr>
          <p:cNvPr id="448" name="Google Shape;448;p29"/>
          <p:cNvSpPr txBox="1"/>
          <p:nvPr/>
        </p:nvSpPr>
        <p:spPr>
          <a:xfrm>
            <a:off x="432000" y="1281675"/>
            <a:ext cx="8279700" cy="1056300"/>
          </a:xfrm>
          <a:prstGeom prst="rect">
            <a:avLst/>
          </a:prstGeom>
          <a:noFill/>
          <a:ln>
            <a:noFill/>
          </a:ln>
        </p:spPr>
        <p:txBody>
          <a:bodyPr spcFirstLastPara="1" wrap="square" lIns="0" tIns="91425" rIns="0" bIns="91425" anchor="t" anchorCtr="0">
            <a:no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Dado que </a:t>
            </a:r>
            <a:r>
              <a:rPr lang="es" sz="1650" b="1" i="0" u="none" strike="noStrike" cap="none">
                <a:solidFill>
                  <a:srgbClr val="595959"/>
                </a:solidFill>
                <a:latin typeface="Montserrat"/>
                <a:ea typeface="Montserrat"/>
                <a:cs typeface="Montserrat"/>
                <a:sym typeface="Montserrat"/>
              </a:rPr>
              <a:t>input() </a:t>
            </a:r>
            <a:r>
              <a:rPr lang="es" sz="1650" b="0" i="0" u="none" strike="noStrike" cap="none">
                <a:solidFill>
                  <a:srgbClr val="595959"/>
                </a:solidFill>
                <a:latin typeface="Montserrat"/>
                <a:ea typeface="Montserrat"/>
                <a:cs typeface="Montserrat"/>
                <a:sym typeface="Montserrat"/>
              </a:rPr>
              <a:t>devuelve únicamente valores tipo </a:t>
            </a:r>
            <a:r>
              <a:rPr lang="es" sz="1650" b="0" i="1" u="none" strike="noStrike" cap="none">
                <a:solidFill>
                  <a:srgbClr val="595959"/>
                </a:solidFill>
                <a:latin typeface="Montserrat"/>
                <a:ea typeface="Montserrat"/>
                <a:cs typeface="Montserrat"/>
                <a:sym typeface="Montserrat"/>
              </a:rPr>
              <a:t>string</a:t>
            </a:r>
            <a:r>
              <a:rPr lang="es" sz="1650" b="0" i="0" u="none" strike="noStrike" cap="none">
                <a:solidFill>
                  <a:srgbClr val="595959"/>
                </a:solidFill>
                <a:latin typeface="Montserrat"/>
                <a:ea typeface="Montserrat"/>
                <a:cs typeface="Montserrat"/>
                <a:sym typeface="Montserrat"/>
              </a:rPr>
              <a:t>, es necesario realizar una conversión a algún formato numérico si se requiere operar matemáticamente con esos valores. Para ello, usamos las funciones </a:t>
            </a:r>
            <a:r>
              <a:rPr lang="es" sz="1650" b="1" i="0" u="none" strike="noStrike" cap="none">
                <a:solidFill>
                  <a:srgbClr val="595959"/>
                </a:solidFill>
                <a:latin typeface="Montserrat"/>
                <a:ea typeface="Montserrat"/>
                <a:cs typeface="Montserrat"/>
                <a:sym typeface="Montserrat"/>
              </a:rPr>
              <a:t>int()</a:t>
            </a:r>
            <a:r>
              <a:rPr lang="es" sz="1650" b="0" i="0" u="none" strike="noStrike" cap="none">
                <a:solidFill>
                  <a:srgbClr val="595959"/>
                </a:solidFill>
                <a:latin typeface="Montserrat"/>
                <a:ea typeface="Montserrat"/>
                <a:cs typeface="Montserrat"/>
                <a:sym typeface="Montserrat"/>
              </a:rPr>
              <a:t> y </a:t>
            </a:r>
            <a:r>
              <a:rPr lang="es" sz="1650" b="1" i="0" u="none" strike="noStrike" cap="none">
                <a:solidFill>
                  <a:srgbClr val="595959"/>
                </a:solidFill>
                <a:latin typeface="Montserrat"/>
                <a:ea typeface="Montserrat"/>
                <a:cs typeface="Montserrat"/>
                <a:sym typeface="Montserrat"/>
              </a:rPr>
              <a:t>float()</a:t>
            </a:r>
            <a:r>
              <a:rPr lang="es" sz="1650" b="0" i="0" u="none" strike="noStrike" cap="none">
                <a:solidFill>
                  <a:srgbClr val="595959"/>
                </a:solidFill>
                <a:latin typeface="Montserrat"/>
                <a:ea typeface="Montserrat"/>
                <a:cs typeface="Montserrat"/>
                <a:sym typeface="Montserrat"/>
              </a:rPr>
              <a:t>:</a:t>
            </a:r>
            <a:endParaRPr sz="1650" b="0" i="0" u="none" strike="noStrike" cap="none">
              <a:solidFill>
                <a:srgbClr val="595959"/>
              </a:solidFill>
              <a:latin typeface="Montserrat"/>
              <a:ea typeface="Montserrat"/>
              <a:cs typeface="Montserrat"/>
              <a:sym typeface="Montserrat"/>
            </a:endParaRPr>
          </a:p>
        </p:txBody>
      </p:sp>
      <p:sp>
        <p:nvSpPr>
          <p:cNvPr id="449" name="Google Shape;449;p29"/>
          <p:cNvSpPr/>
          <p:nvPr/>
        </p:nvSpPr>
        <p:spPr>
          <a:xfrm>
            <a:off x="918100" y="2971550"/>
            <a:ext cx="4057800" cy="10563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D5CED9"/>
                </a:solidFill>
                <a:highlight>
                  <a:srgbClr val="23262E"/>
                </a:highlight>
                <a:latin typeface="Consolas"/>
                <a:ea typeface="Consolas"/>
                <a:cs typeface="Consolas"/>
                <a:sym typeface="Consolas"/>
              </a:rPr>
              <a:t>num1 </a:t>
            </a:r>
            <a:r>
              <a:rPr lang="es" sz="1400" b="0" i="0" u="none" strike="noStrike" cap="none">
                <a:solidFill>
                  <a:srgbClr val="EE5D43"/>
                </a:solidFill>
                <a:highlight>
                  <a:srgbClr val="23262E"/>
                </a:highlight>
                <a:latin typeface="Consolas"/>
                <a:ea typeface="Consolas"/>
                <a:cs typeface="Consolas"/>
                <a:sym typeface="Consolas"/>
              </a:rPr>
              <a:t>=</a:t>
            </a:r>
            <a:r>
              <a:rPr lang="es" sz="1400" b="0" i="0" u="none" strike="noStrike" cap="none">
                <a:solidFill>
                  <a:srgbClr val="D5CED9"/>
                </a:solidFill>
                <a:highlight>
                  <a:srgbClr val="23262E"/>
                </a:highlight>
                <a:latin typeface="Consolas"/>
                <a:ea typeface="Consolas"/>
                <a:cs typeface="Consolas"/>
                <a:sym typeface="Consolas"/>
              </a:rPr>
              <a:t> </a:t>
            </a:r>
            <a:r>
              <a:rPr lang="es" sz="1400" b="0" i="0" u="none" strike="noStrike" cap="none">
                <a:solidFill>
                  <a:srgbClr val="FFE66D"/>
                </a:solidFill>
                <a:highlight>
                  <a:srgbClr val="23262E"/>
                </a:highlight>
                <a:latin typeface="Consolas"/>
                <a:ea typeface="Consolas"/>
                <a:cs typeface="Consolas"/>
                <a:sym typeface="Consolas"/>
              </a:rPr>
              <a:t>input</a:t>
            </a:r>
            <a:r>
              <a:rPr lang="es" sz="1400" b="0" i="0" u="none" strike="noStrike" cap="none">
                <a:solidFill>
                  <a:srgbClr val="D5CED9"/>
                </a:solidFill>
                <a:highlight>
                  <a:srgbClr val="23262E"/>
                </a:highlight>
                <a:latin typeface="Consolas"/>
                <a:ea typeface="Consolas"/>
                <a:cs typeface="Consolas"/>
                <a:sym typeface="Consolas"/>
              </a:rPr>
              <a:t>(</a:t>
            </a:r>
            <a:r>
              <a:rPr lang="es" sz="1400" b="0" i="0" u="none" strike="noStrike" cap="none">
                <a:solidFill>
                  <a:srgbClr val="96E072"/>
                </a:solidFill>
                <a:highlight>
                  <a:srgbClr val="23262E"/>
                </a:highlight>
                <a:latin typeface="Consolas"/>
                <a:ea typeface="Consolas"/>
                <a:cs typeface="Consolas"/>
                <a:sym typeface="Consolas"/>
              </a:rPr>
              <a:t>"Ingrese un número: "</a:t>
            </a:r>
            <a:r>
              <a:rPr lang="es" sz="1400" b="0" i="0" u="none" strike="noStrike" cap="none">
                <a:solidFill>
                  <a:srgbClr val="D5CED9"/>
                </a:solidFill>
                <a:highlight>
                  <a:srgbClr val="23262E"/>
                </a:highlight>
                <a:latin typeface="Consolas"/>
                <a:ea typeface="Consolas"/>
                <a:cs typeface="Consolas"/>
                <a:sym typeface="Consolas"/>
              </a:rPr>
              <a:t>)</a:t>
            </a:r>
            <a:endParaRPr sz="14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D5CED9"/>
                </a:solidFill>
                <a:highlight>
                  <a:srgbClr val="23262E"/>
                </a:highlight>
                <a:latin typeface="Consolas"/>
                <a:ea typeface="Consolas"/>
                <a:cs typeface="Consolas"/>
                <a:sym typeface="Consolas"/>
              </a:rPr>
              <a:t>numero </a:t>
            </a:r>
            <a:r>
              <a:rPr lang="es" sz="1400" b="0" i="0" u="none" strike="noStrike" cap="none">
                <a:solidFill>
                  <a:srgbClr val="EE5D43"/>
                </a:solidFill>
                <a:highlight>
                  <a:srgbClr val="23262E"/>
                </a:highlight>
                <a:latin typeface="Consolas"/>
                <a:ea typeface="Consolas"/>
                <a:cs typeface="Consolas"/>
                <a:sym typeface="Consolas"/>
              </a:rPr>
              <a:t>=</a:t>
            </a:r>
            <a:r>
              <a:rPr lang="es" sz="1400" b="0" i="0" u="none" strike="noStrike" cap="none">
                <a:solidFill>
                  <a:srgbClr val="D5CED9"/>
                </a:solidFill>
                <a:highlight>
                  <a:srgbClr val="23262E"/>
                </a:highlight>
                <a:latin typeface="Consolas"/>
                <a:ea typeface="Consolas"/>
                <a:cs typeface="Consolas"/>
                <a:sym typeface="Consolas"/>
              </a:rPr>
              <a:t> float(num1)</a:t>
            </a:r>
            <a:endParaRPr sz="14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D5CED9"/>
                </a:solidFill>
                <a:highlight>
                  <a:srgbClr val="23262E"/>
                </a:highlight>
                <a:latin typeface="Consolas"/>
                <a:ea typeface="Consolas"/>
                <a:cs typeface="Consolas"/>
                <a:sym typeface="Consolas"/>
              </a:rPr>
              <a:t>resultado </a:t>
            </a:r>
            <a:r>
              <a:rPr lang="es" sz="1400" b="0" i="0" u="none" strike="noStrike" cap="none">
                <a:solidFill>
                  <a:srgbClr val="EE5D43"/>
                </a:solidFill>
                <a:highlight>
                  <a:srgbClr val="23262E"/>
                </a:highlight>
                <a:latin typeface="Consolas"/>
                <a:ea typeface="Consolas"/>
                <a:cs typeface="Consolas"/>
                <a:sym typeface="Consolas"/>
              </a:rPr>
              <a:t>=</a:t>
            </a:r>
            <a:r>
              <a:rPr lang="es" sz="1400" b="0" i="0" u="none" strike="noStrike" cap="none">
                <a:solidFill>
                  <a:srgbClr val="D5CED9"/>
                </a:solidFill>
                <a:highlight>
                  <a:srgbClr val="23262E"/>
                </a:highlight>
                <a:latin typeface="Consolas"/>
                <a:ea typeface="Consolas"/>
                <a:cs typeface="Consolas"/>
                <a:sym typeface="Consolas"/>
              </a:rPr>
              <a:t> numero </a:t>
            </a:r>
            <a:r>
              <a:rPr lang="es" sz="1400" b="0" i="0" u="none" strike="noStrike" cap="none">
                <a:solidFill>
                  <a:srgbClr val="EE5D43"/>
                </a:solidFill>
                <a:highlight>
                  <a:srgbClr val="23262E"/>
                </a:highlight>
                <a:latin typeface="Consolas"/>
                <a:ea typeface="Consolas"/>
                <a:cs typeface="Consolas"/>
                <a:sym typeface="Consolas"/>
              </a:rPr>
              <a:t>*</a:t>
            </a:r>
            <a:r>
              <a:rPr lang="es" sz="1400" b="0" i="0" u="none" strike="noStrike" cap="none">
                <a:solidFill>
                  <a:srgbClr val="D5CED9"/>
                </a:solidFill>
                <a:highlight>
                  <a:srgbClr val="23262E"/>
                </a:highlight>
                <a:latin typeface="Consolas"/>
                <a:ea typeface="Consolas"/>
                <a:cs typeface="Consolas"/>
                <a:sym typeface="Consolas"/>
              </a:rPr>
              <a:t> </a:t>
            </a:r>
            <a:r>
              <a:rPr lang="es" sz="1400" b="0" i="0" u="none" strike="noStrike" cap="none">
                <a:solidFill>
                  <a:srgbClr val="F39C12"/>
                </a:solidFill>
                <a:highlight>
                  <a:srgbClr val="23262E"/>
                </a:highlight>
                <a:latin typeface="Consolas"/>
                <a:ea typeface="Consolas"/>
                <a:cs typeface="Consolas"/>
                <a:sym typeface="Consolas"/>
              </a:rPr>
              <a:t>2</a:t>
            </a:r>
            <a:endParaRPr sz="1400" b="0" i="0" u="none" strike="noStrike" cap="none">
              <a:solidFill>
                <a:srgbClr val="F39C1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FFE66D"/>
                </a:solidFill>
                <a:highlight>
                  <a:srgbClr val="23262E"/>
                </a:highlight>
                <a:latin typeface="Consolas"/>
                <a:ea typeface="Consolas"/>
                <a:cs typeface="Consolas"/>
                <a:sym typeface="Consolas"/>
              </a:rPr>
              <a:t>print</a:t>
            </a:r>
            <a:r>
              <a:rPr lang="es" sz="1400" b="0" i="0" u="none" strike="noStrike" cap="none">
                <a:solidFill>
                  <a:srgbClr val="D5CED9"/>
                </a:solidFill>
                <a:highlight>
                  <a:srgbClr val="23262E"/>
                </a:highlight>
                <a:latin typeface="Consolas"/>
                <a:ea typeface="Consolas"/>
                <a:cs typeface="Consolas"/>
                <a:sym typeface="Consolas"/>
              </a:rPr>
              <a:t>(numero,</a:t>
            </a:r>
            <a:r>
              <a:rPr lang="es" sz="1400" b="0" i="0" u="none" strike="noStrike" cap="none">
                <a:solidFill>
                  <a:srgbClr val="96E072"/>
                </a:solidFill>
                <a:highlight>
                  <a:srgbClr val="23262E"/>
                </a:highlight>
                <a:latin typeface="Consolas"/>
                <a:ea typeface="Consolas"/>
                <a:cs typeface="Consolas"/>
                <a:sym typeface="Consolas"/>
              </a:rPr>
              <a:t>"x 2 = "</a:t>
            </a:r>
            <a:r>
              <a:rPr lang="es" sz="1400" b="0" i="0" u="none" strike="noStrike" cap="none">
                <a:solidFill>
                  <a:srgbClr val="D5CED9"/>
                </a:solidFill>
                <a:highlight>
                  <a:srgbClr val="23262E"/>
                </a:highlight>
                <a:latin typeface="Consolas"/>
                <a:ea typeface="Consolas"/>
                <a:cs typeface="Consolas"/>
                <a:sym typeface="Consolas"/>
              </a:rPr>
              <a:t>, resultado)</a:t>
            </a:r>
            <a:endParaRPr sz="14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35714"/>
              </a:lnSpc>
              <a:spcBef>
                <a:spcPts val="0"/>
              </a:spcBef>
              <a:spcAft>
                <a:spcPts val="0"/>
              </a:spcAft>
              <a:buClr>
                <a:srgbClr val="000000"/>
              </a:buClr>
              <a:buSzPts val="1100"/>
              <a:buFont typeface="Arial"/>
              <a:buNone/>
            </a:pPr>
            <a:endParaRPr sz="1050" b="0" i="0" u="none" strike="noStrike" cap="none">
              <a:solidFill>
                <a:srgbClr val="D5CED9"/>
              </a:solidFill>
              <a:highlight>
                <a:srgbClr val="23262E"/>
              </a:highlight>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100"/>
              <a:buFont typeface="Arial"/>
              <a:buNone/>
            </a:pPr>
            <a:endParaRPr sz="14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100"/>
              <a:buFont typeface="Arial"/>
              <a:buNone/>
            </a:pPr>
            <a:endParaRPr sz="1400" b="0" i="0" u="none" strike="noStrike" cap="none">
              <a:solidFill>
                <a:srgbClr val="FFE66D"/>
              </a:solidFill>
              <a:highlight>
                <a:srgbClr val="23262E"/>
              </a:highlight>
              <a:latin typeface="Consolas"/>
              <a:ea typeface="Consolas"/>
              <a:cs typeface="Consolas"/>
              <a:sym typeface="Consolas"/>
            </a:endParaRPr>
          </a:p>
        </p:txBody>
      </p:sp>
      <p:cxnSp>
        <p:nvCxnSpPr>
          <p:cNvPr id="450" name="Google Shape;450;p29"/>
          <p:cNvCxnSpPr/>
          <p:nvPr/>
        </p:nvCxnSpPr>
        <p:spPr>
          <a:xfrm rot="10800000" flipH="1">
            <a:off x="4707375" y="3108288"/>
            <a:ext cx="613200" cy="22800"/>
          </a:xfrm>
          <a:prstGeom prst="straightConnector1">
            <a:avLst/>
          </a:prstGeom>
          <a:noFill/>
          <a:ln w="28575" cap="flat" cmpd="sng">
            <a:solidFill>
              <a:schemeClr val="dk2"/>
            </a:solidFill>
            <a:prstDash val="solid"/>
            <a:round/>
            <a:headEnd type="none" w="sm" len="sm"/>
            <a:tailEnd type="triangle" w="med" len="med"/>
          </a:ln>
        </p:spPr>
      </p:cxnSp>
      <p:sp>
        <p:nvSpPr>
          <p:cNvPr id="451" name="Google Shape;451;p29"/>
          <p:cNvSpPr/>
          <p:nvPr/>
        </p:nvSpPr>
        <p:spPr>
          <a:xfrm>
            <a:off x="5320700" y="2954238"/>
            <a:ext cx="2905200" cy="528000"/>
          </a:xfrm>
          <a:prstGeom prst="rect">
            <a:avLst/>
          </a:prstGeom>
          <a:solidFill>
            <a:srgbClr val="23262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D5CED9"/>
                </a:solidFill>
                <a:highlight>
                  <a:srgbClr val="23262E"/>
                </a:highlight>
                <a:latin typeface="Courier New"/>
                <a:ea typeface="Courier New"/>
                <a:cs typeface="Courier New"/>
                <a:sym typeface="Courier New"/>
              </a:rPr>
              <a:t>Ingrese un número: 13.5</a:t>
            </a:r>
            <a:endParaRPr sz="1400" b="0" i="0" u="none" strike="noStrike" cap="none">
              <a:solidFill>
                <a:srgbClr val="D5CED9"/>
              </a:solidFill>
              <a:highlight>
                <a:srgbClr val="23262E"/>
              </a:highlight>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100"/>
              <a:buFont typeface="Arial"/>
              <a:buNone/>
            </a:pPr>
            <a:r>
              <a:rPr lang="es" sz="1400" b="0" i="0" u="none" strike="noStrike" cap="none">
                <a:solidFill>
                  <a:srgbClr val="D5CED9"/>
                </a:solidFill>
                <a:highlight>
                  <a:srgbClr val="23262E"/>
                </a:highlight>
                <a:latin typeface="Courier New"/>
                <a:ea typeface="Courier New"/>
                <a:cs typeface="Courier New"/>
                <a:sym typeface="Courier New"/>
              </a:rPr>
              <a:t>13.5 x 2 =  27.0</a:t>
            </a:r>
            <a:endParaRPr sz="1400" b="0" i="0" u="none" strike="noStrike" cap="none">
              <a:solidFill>
                <a:srgbClr val="D5CED9"/>
              </a:solidFill>
              <a:highlight>
                <a:srgbClr val="23262E"/>
              </a:highlight>
              <a:latin typeface="Courier New"/>
              <a:ea typeface="Courier New"/>
              <a:cs typeface="Courier New"/>
              <a:sym typeface="Courier New"/>
            </a:endParaRPr>
          </a:p>
          <a:p>
            <a:pPr marL="0" marR="0" lvl="0" indent="0" algn="l" rtl="0">
              <a:lnSpc>
                <a:spcPct val="135714"/>
              </a:lnSpc>
              <a:spcBef>
                <a:spcPts val="0"/>
              </a:spcBef>
              <a:spcAft>
                <a:spcPts val="0"/>
              </a:spcAft>
              <a:buClr>
                <a:srgbClr val="000000"/>
              </a:buClr>
              <a:buSzPts val="1100"/>
              <a:buFont typeface="Arial"/>
              <a:buNone/>
            </a:pPr>
            <a:endParaRPr sz="1400" b="0" i="0" u="none" strike="noStrike" cap="none">
              <a:solidFill>
                <a:srgbClr val="D5CED9"/>
              </a:solidFill>
              <a:highlight>
                <a:srgbClr val="23262E"/>
              </a:highlight>
              <a:latin typeface="Courier New"/>
              <a:ea typeface="Courier New"/>
              <a:cs typeface="Courier New"/>
              <a:sym typeface="Courier New"/>
            </a:endParaRPr>
          </a:p>
        </p:txBody>
      </p:sp>
      <p:cxnSp>
        <p:nvCxnSpPr>
          <p:cNvPr id="452" name="Google Shape;452;p29"/>
          <p:cNvCxnSpPr/>
          <p:nvPr/>
        </p:nvCxnSpPr>
        <p:spPr>
          <a:xfrm rot="10800000" flipH="1">
            <a:off x="4477400" y="3330338"/>
            <a:ext cx="843300" cy="429300"/>
          </a:xfrm>
          <a:prstGeom prst="straightConnector1">
            <a:avLst/>
          </a:prstGeom>
          <a:noFill/>
          <a:ln w="28575" cap="flat" cmpd="sng">
            <a:solidFill>
              <a:schemeClr val="dk2"/>
            </a:solidFill>
            <a:prstDash val="solid"/>
            <a:round/>
            <a:headEnd type="none" w="sm" len="sm"/>
            <a:tailEnd type="triangle" w="med" len="med"/>
          </a:ln>
        </p:spPr>
      </p:cxnSp>
      <p:sp>
        <p:nvSpPr>
          <p:cNvPr id="453" name="Google Shape;453;p29"/>
          <p:cNvSpPr txBox="1"/>
          <p:nvPr/>
        </p:nvSpPr>
        <p:spPr>
          <a:xfrm>
            <a:off x="534950" y="4162225"/>
            <a:ext cx="8279700" cy="475500"/>
          </a:xfrm>
          <a:prstGeom prst="rect">
            <a:avLst/>
          </a:prstGeom>
          <a:noFill/>
          <a:ln>
            <a:noFill/>
          </a:ln>
        </p:spPr>
        <p:txBody>
          <a:bodyPr spcFirstLastPara="1" wrap="square" lIns="0" tIns="91425" rIns="0" bIns="91425" anchor="t" anchorCtr="0">
            <a:normAutofit fontScale="92500" lnSpcReduction="20000"/>
          </a:bodyPr>
          <a:lstStyle/>
          <a:p>
            <a:pPr marL="0" marR="0" lvl="0" indent="0" algn="l" rtl="0">
              <a:lnSpc>
                <a:spcPct val="95000"/>
              </a:lnSpc>
              <a:spcBef>
                <a:spcPts val="1199"/>
              </a:spcBef>
              <a:spcAft>
                <a:spcPts val="0"/>
              </a:spcAft>
              <a:buClr>
                <a:srgbClr val="000000"/>
              </a:buClr>
              <a:buSzPct val="100000"/>
              <a:buFont typeface="Arial"/>
              <a:buNone/>
            </a:pPr>
            <a:r>
              <a:rPr lang="es" sz="1300" b="0" i="0" u="none" strike="noStrike" cap="none">
                <a:solidFill>
                  <a:srgbClr val="595959"/>
                </a:solidFill>
                <a:latin typeface="Montserrat"/>
                <a:ea typeface="Montserrat"/>
                <a:cs typeface="Montserrat"/>
                <a:sym typeface="Montserrat"/>
              </a:rPr>
              <a:t>La cadena ingresada en el </a:t>
            </a:r>
            <a:r>
              <a:rPr lang="es" sz="1300" b="1" i="0" u="none" strike="noStrike" cap="none">
                <a:solidFill>
                  <a:srgbClr val="595959"/>
                </a:solidFill>
                <a:latin typeface="Montserrat"/>
                <a:ea typeface="Montserrat"/>
                <a:cs typeface="Montserrat"/>
                <a:sym typeface="Montserrat"/>
              </a:rPr>
              <a:t>input()</a:t>
            </a:r>
            <a:r>
              <a:rPr lang="es" sz="1300" b="0" i="0" u="none" strike="noStrike" cap="none">
                <a:solidFill>
                  <a:srgbClr val="595959"/>
                </a:solidFill>
                <a:latin typeface="Montserrat"/>
                <a:ea typeface="Montserrat"/>
                <a:cs typeface="Montserrat"/>
                <a:sym typeface="Montserrat"/>
              </a:rPr>
              <a:t> se convierte en un número de coma flotante, se almacena en “</a:t>
            </a:r>
            <a:r>
              <a:rPr lang="es" sz="1300" b="0" i="1" u="none" strike="noStrike" cap="none">
                <a:solidFill>
                  <a:srgbClr val="595959"/>
                </a:solidFill>
                <a:latin typeface="Montserrat"/>
                <a:ea typeface="Montserrat"/>
                <a:cs typeface="Montserrat"/>
                <a:sym typeface="Montserrat"/>
              </a:rPr>
              <a:t>numero</a:t>
            </a:r>
            <a:r>
              <a:rPr lang="es" sz="1300" b="0" i="0" u="none" strike="noStrike" cap="none">
                <a:solidFill>
                  <a:srgbClr val="595959"/>
                </a:solidFill>
                <a:latin typeface="Montserrat"/>
                <a:ea typeface="Montserrat"/>
                <a:cs typeface="Montserrat"/>
                <a:sym typeface="Montserrat"/>
              </a:rPr>
              <a:t>”, se guarda en “</a:t>
            </a:r>
            <a:r>
              <a:rPr lang="es" sz="1300" b="0" i="1" u="none" strike="noStrike" cap="none">
                <a:solidFill>
                  <a:srgbClr val="595959"/>
                </a:solidFill>
                <a:latin typeface="Montserrat"/>
                <a:ea typeface="Montserrat"/>
                <a:cs typeface="Montserrat"/>
                <a:sym typeface="Montserrat"/>
              </a:rPr>
              <a:t>resultado</a:t>
            </a:r>
            <a:r>
              <a:rPr lang="es" sz="1300" b="0" i="0" u="none" strike="noStrike" cap="none">
                <a:solidFill>
                  <a:srgbClr val="595959"/>
                </a:solidFill>
                <a:latin typeface="Montserrat"/>
                <a:ea typeface="Montserrat"/>
                <a:cs typeface="Montserrat"/>
                <a:sym typeface="Montserrat"/>
              </a:rPr>
              <a:t>” su producto con 2, y se muestra en la terminal usando </a:t>
            </a:r>
            <a:r>
              <a:rPr lang="es" sz="1300" b="1" i="0" u="none" strike="noStrike" cap="none">
                <a:solidFill>
                  <a:srgbClr val="595959"/>
                </a:solidFill>
                <a:latin typeface="Montserrat"/>
                <a:ea typeface="Montserrat"/>
                <a:cs typeface="Montserrat"/>
                <a:sym typeface="Montserrat"/>
              </a:rPr>
              <a:t>print()</a:t>
            </a:r>
            <a:endParaRPr sz="1300" b="1" i="0" u="none" strike="noStrike" cap="none">
              <a:solidFill>
                <a:srgbClr val="595959"/>
              </a:solidFill>
              <a:latin typeface="Montserrat"/>
              <a:ea typeface="Montserrat"/>
              <a:cs typeface="Montserrat"/>
              <a:sym typeface="Montserrat"/>
            </a:endParaRPr>
          </a:p>
        </p:txBody>
      </p:sp>
      <p:sp>
        <p:nvSpPr>
          <p:cNvPr id="454" name="Google Shape;454;p29"/>
          <p:cNvSpPr/>
          <p:nvPr/>
        </p:nvSpPr>
        <p:spPr>
          <a:xfrm>
            <a:off x="5320575" y="2744725"/>
            <a:ext cx="29052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Terminal</a:t>
            </a:r>
            <a:endParaRPr sz="1400" b="0" i="0" u="none" strike="noStrike" cap="none">
              <a:solidFill>
                <a:schemeClr val="dk2"/>
              </a:solidFill>
              <a:latin typeface="Montserrat"/>
              <a:ea typeface="Montserrat"/>
              <a:cs typeface="Montserrat"/>
              <a:sym typeface="Montserrat"/>
            </a:endParaRPr>
          </a:p>
        </p:txBody>
      </p:sp>
      <p:sp>
        <p:nvSpPr>
          <p:cNvPr id="455" name="Google Shape;455;p29"/>
          <p:cNvSpPr/>
          <p:nvPr/>
        </p:nvSpPr>
        <p:spPr>
          <a:xfrm>
            <a:off x="918100" y="2744800"/>
            <a:ext cx="40578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Programa</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30"/>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Tipos de datos</a:t>
            </a:r>
            <a:endParaRPr/>
          </a:p>
        </p:txBody>
      </p:sp>
      <p:sp>
        <p:nvSpPr>
          <p:cNvPr id="461" name="Google Shape;461;p30"/>
          <p:cNvSpPr txBox="1"/>
          <p:nvPr/>
        </p:nvSpPr>
        <p:spPr>
          <a:xfrm>
            <a:off x="432000" y="1281675"/>
            <a:ext cx="8279700" cy="689100"/>
          </a:xfrm>
          <a:prstGeom prst="rect">
            <a:avLst/>
          </a:prstGeom>
          <a:noFill/>
          <a:ln>
            <a:noFill/>
          </a:ln>
        </p:spPr>
        <p:txBody>
          <a:bodyPr spcFirstLastPara="1" wrap="square" lIns="0" tIns="91425" rIns="0" bIns="91425" anchor="t" anchorCtr="0">
            <a:no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Las variables pueden almacenar datos de diferentes tipos. En Python existen los siguientes tipos de datos:</a:t>
            </a: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chemeClr val="dk1"/>
              </a:buClr>
              <a:buSzPts val="110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chemeClr val="dk1"/>
              </a:buClr>
              <a:buSzPts val="110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p:txBody>
      </p:sp>
      <p:graphicFrame>
        <p:nvGraphicFramePr>
          <p:cNvPr id="462" name="Google Shape;462;p30"/>
          <p:cNvGraphicFramePr/>
          <p:nvPr/>
        </p:nvGraphicFramePr>
        <p:xfrm>
          <a:off x="574680" y="2082325"/>
          <a:ext cx="3000000" cy="3000000"/>
        </p:xfrm>
        <a:graphic>
          <a:graphicData uri="http://schemas.openxmlformats.org/drawingml/2006/table">
            <a:tbl>
              <a:tblPr>
                <a:noFill/>
                <a:tableStyleId>{3D1AF31F-F673-4A87-8231-376B5C7C5AA1}</a:tableStyleId>
              </a:tblPr>
              <a:tblGrid>
                <a:gridCol w="1062750">
                  <a:extLst>
                    <a:ext uri="{9D8B030D-6E8A-4147-A177-3AD203B41FA5}">
                      <a16:colId xmlns:a16="http://schemas.microsoft.com/office/drawing/2014/main" val="20000"/>
                    </a:ext>
                  </a:extLst>
                </a:gridCol>
                <a:gridCol w="2934575">
                  <a:extLst>
                    <a:ext uri="{9D8B030D-6E8A-4147-A177-3AD203B41FA5}">
                      <a16:colId xmlns:a16="http://schemas.microsoft.com/office/drawing/2014/main" val="20001"/>
                    </a:ext>
                  </a:extLst>
                </a:gridCol>
              </a:tblGrid>
              <a:tr h="294950">
                <a:tc>
                  <a:txBody>
                    <a:bodyPr/>
                    <a:lstStyle/>
                    <a:p>
                      <a:pPr marL="0" marR="0" lvl="0" indent="0" algn="l"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Familia</a:t>
                      </a:r>
                      <a:endParaRPr sz="1000" u="none" strike="noStrike" cap="none">
                        <a:solidFill>
                          <a:schemeClr val="dk2"/>
                        </a:solidFill>
                        <a:latin typeface="Montserrat"/>
                        <a:ea typeface="Montserrat"/>
                        <a:cs typeface="Montserrat"/>
                        <a:sym typeface="Montserrat"/>
                      </a:endParaRPr>
                    </a:p>
                  </a:txBody>
                  <a:tcPr marL="68400" marR="68400" marT="45725" marB="45725" anchor="ctr">
                    <a:lnL w="122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chemeClr val="dk1"/>
                      </a:solidFill>
                      <a:prstDash val="solid"/>
                      <a:round/>
                      <a:headEnd type="none" w="sm" len="sm"/>
                      <a:tailEnd type="none" w="sm" len="sm"/>
                    </a:lnB>
                    <a:solidFill>
                      <a:srgbClr val="FFE66D"/>
                    </a:solidFill>
                  </a:tcPr>
                </a:tc>
                <a:tc>
                  <a:txBody>
                    <a:bodyPr/>
                    <a:lstStyle/>
                    <a:p>
                      <a:pPr marL="0" marR="0" lvl="0" indent="0" algn="ctr"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Tipos</a:t>
                      </a:r>
                      <a:endParaRPr sz="1000" u="none" strike="noStrike" cap="none">
                        <a:solidFill>
                          <a:schemeClr val="dk2"/>
                        </a:solidFill>
                        <a:latin typeface="Montserrat"/>
                        <a:ea typeface="Montserrat"/>
                        <a:cs typeface="Montserrat"/>
                        <a:sym typeface="Montserrat"/>
                      </a:endParaRPr>
                    </a:p>
                  </a:txBody>
                  <a:tcPr marL="68400" marR="68400" marT="45725" marB="457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E66D"/>
                    </a:solidFill>
                  </a:tcPr>
                </a:tc>
                <a:extLst>
                  <a:ext uri="{0D108BD9-81ED-4DB2-BD59-A6C34878D82A}">
                    <a16:rowId xmlns:a16="http://schemas.microsoft.com/office/drawing/2014/main" val="10000"/>
                  </a:ext>
                </a:extLst>
              </a:tr>
              <a:tr h="294950">
                <a:tc>
                  <a:txBody>
                    <a:bodyPr/>
                    <a:lstStyle/>
                    <a:p>
                      <a:pPr marL="0" marR="0" lvl="0" indent="0" algn="r"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Texto</a:t>
                      </a:r>
                      <a:endParaRPr sz="1000" b="1"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str</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9525" cap="flat" cmpd="sng">
                      <a:solidFill>
                        <a:schemeClr val="dk1"/>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94950">
                <a:tc>
                  <a:txBody>
                    <a:bodyPr/>
                    <a:lstStyle/>
                    <a:p>
                      <a:pPr marL="0" marR="0" lvl="0" indent="0" algn="r"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Numéricos</a:t>
                      </a:r>
                      <a:endParaRPr sz="1000" b="1"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int, float, complex</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94950">
                <a:tc>
                  <a:txBody>
                    <a:bodyPr/>
                    <a:lstStyle/>
                    <a:p>
                      <a:pPr marL="0" marR="0" lvl="0" indent="0" algn="r"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Colecciones</a:t>
                      </a:r>
                      <a:endParaRPr sz="1000" b="1"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list, tuple, range</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294950">
                <a:tc>
                  <a:txBody>
                    <a:bodyPr/>
                    <a:lstStyle/>
                    <a:p>
                      <a:pPr marL="0" marR="0" lvl="0" indent="0" algn="r"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Mapeos</a:t>
                      </a:r>
                      <a:endParaRPr sz="1000" b="1"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dict</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294950">
                <a:tc>
                  <a:txBody>
                    <a:bodyPr/>
                    <a:lstStyle/>
                    <a:p>
                      <a:pPr marL="0" marR="0" lvl="0" indent="0" algn="r"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Conjuntos</a:t>
                      </a:r>
                      <a:endParaRPr sz="1000" b="1"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set, frozenset</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294950">
                <a:tc>
                  <a:txBody>
                    <a:bodyPr/>
                    <a:lstStyle/>
                    <a:p>
                      <a:pPr marL="0" marR="0" lvl="0" indent="0" algn="r"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Booleanos</a:t>
                      </a:r>
                      <a:endParaRPr sz="1000" b="1"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bool</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294950">
                <a:tc>
                  <a:txBody>
                    <a:bodyPr/>
                    <a:lstStyle/>
                    <a:p>
                      <a:pPr marL="0" marR="0" lvl="0" indent="0" algn="r"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Binarios</a:t>
                      </a:r>
                      <a:endParaRPr sz="1000" b="1"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bytes, bytearray, memoryview</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463" name="Google Shape;463;p30"/>
          <p:cNvSpPr/>
          <p:nvPr/>
        </p:nvSpPr>
        <p:spPr>
          <a:xfrm>
            <a:off x="5546850" y="3010925"/>
            <a:ext cx="2385000" cy="5166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D5CED9"/>
              </a:buClr>
              <a:buSzPts val="1400"/>
              <a:buFont typeface="Consolas"/>
              <a:buNone/>
            </a:pPr>
            <a:r>
              <a:rPr lang="es" sz="1400" b="0" i="0" u="none" strike="noStrike" cap="none">
                <a:solidFill>
                  <a:srgbClr val="D5CED9"/>
                </a:solidFill>
                <a:latin typeface="Consolas"/>
                <a:ea typeface="Consolas"/>
                <a:cs typeface="Consolas"/>
                <a:sym typeface="Consolas"/>
              </a:rPr>
              <a:t>x </a:t>
            </a:r>
            <a:r>
              <a:rPr lang="es" sz="1400" b="0" i="0" u="none" strike="noStrike" cap="none">
                <a:solidFill>
                  <a:srgbClr val="EE5D43"/>
                </a:solidFill>
                <a:latin typeface="Consolas"/>
                <a:ea typeface="Consolas"/>
                <a:cs typeface="Consolas"/>
                <a:sym typeface="Consolas"/>
              </a:rPr>
              <a:t>=</a:t>
            </a:r>
            <a:r>
              <a:rPr lang="es" sz="1400" b="0" i="0" u="none" strike="noStrike" cap="none">
                <a:solidFill>
                  <a:srgbClr val="D5CED9"/>
                </a:solidFill>
                <a:latin typeface="Consolas"/>
                <a:ea typeface="Consolas"/>
                <a:cs typeface="Consolas"/>
                <a:sym typeface="Consolas"/>
              </a:rPr>
              <a:t> </a:t>
            </a:r>
            <a:r>
              <a:rPr lang="es" sz="1400" b="0" i="0" u="none" strike="noStrike" cap="none">
                <a:solidFill>
                  <a:srgbClr val="F39C12"/>
                </a:solidFill>
                <a:latin typeface="Consolas"/>
                <a:ea typeface="Consolas"/>
                <a:cs typeface="Consolas"/>
                <a:sym typeface="Consolas"/>
              </a:rPr>
              <a:t>5</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FFE66D"/>
              </a:buClr>
              <a:buSzPts val="1400"/>
              <a:buFont typeface="Consolas"/>
              <a:buNone/>
            </a:pPr>
            <a:r>
              <a:rPr lang="es" sz="1400" b="0" i="0" u="none" strike="noStrike" cap="none">
                <a:solidFill>
                  <a:srgbClr val="FFE66D"/>
                </a:solidFill>
                <a:latin typeface="Consolas"/>
                <a:ea typeface="Consolas"/>
                <a:cs typeface="Consolas"/>
                <a:sym typeface="Consolas"/>
              </a:rPr>
              <a:t>print</a:t>
            </a:r>
            <a:r>
              <a:rPr lang="es" sz="1400" b="0" i="0" u="none" strike="noStrike" cap="none">
                <a:solidFill>
                  <a:srgbClr val="D5CED9"/>
                </a:solidFill>
                <a:latin typeface="Consolas"/>
                <a:ea typeface="Consolas"/>
                <a:cs typeface="Consolas"/>
                <a:sym typeface="Consolas"/>
              </a:rPr>
              <a:t>(type(x))</a:t>
            </a:r>
            <a:endParaRPr sz="1400" b="0" i="0" u="none" strike="noStrike" cap="none">
              <a:solidFill>
                <a:srgbClr val="000000"/>
              </a:solidFill>
              <a:latin typeface="Arial"/>
              <a:ea typeface="Arial"/>
              <a:cs typeface="Arial"/>
              <a:sym typeface="Arial"/>
            </a:endParaRPr>
          </a:p>
        </p:txBody>
      </p:sp>
      <p:sp>
        <p:nvSpPr>
          <p:cNvPr id="464" name="Google Shape;464;p30"/>
          <p:cNvSpPr/>
          <p:nvPr/>
        </p:nvSpPr>
        <p:spPr>
          <a:xfrm>
            <a:off x="5546850" y="2799450"/>
            <a:ext cx="23850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Programa</a:t>
            </a:r>
            <a:endParaRPr sz="1400" b="0" i="0" u="none" strike="noStrike" cap="none">
              <a:solidFill>
                <a:schemeClr val="dk2"/>
              </a:solidFill>
              <a:latin typeface="Montserrat"/>
              <a:ea typeface="Montserrat"/>
              <a:cs typeface="Montserrat"/>
              <a:sym typeface="Montserrat"/>
            </a:endParaRPr>
          </a:p>
        </p:txBody>
      </p:sp>
      <p:sp>
        <p:nvSpPr>
          <p:cNvPr id="465" name="Google Shape;465;p30"/>
          <p:cNvSpPr txBox="1"/>
          <p:nvPr/>
        </p:nvSpPr>
        <p:spPr>
          <a:xfrm>
            <a:off x="4767000" y="2106413"/>
            <a:ext cx="39447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s" sz="1200" b="0" i="0" u="none" strike="noStrike" cap="none">
                <a:solidFill>
                  <a:schemeClr val="dk2"/>
                </a:solidFill>
                <a:latin typeface="Montserrat"/>
                <a:ea typeface="Montserrat"/>
                <a:cs typeface="Montserrat"/>
                <a:sym typeface="Montserrat"/>
              </a:rPr>
              <a:t>Se puede conocer el tipo de dato de cualquier objeto utilizando la función </a:t>
            </a:r>
            <a:r>
              <a:rPr lang="es" sz="1200" b="1" i="0" u="none" strike="noStrike" cap="none">
                <a:solidFill>
                  <a:schemeClr val="dk2"/>
                </a:solidFill>
                <a:latin typeface="Montserrat"/>
                <a:ea typeface="Montserrat"/>
                <a:cs typeface="Montserrat"/>
                <a:sym typeface="Montserrat"/>
              </a:rPr>
              <a:t>type()</a:t>
            </a:r>
            <a:r>
              <a:rPr lang="es" sz="1200" b="0" i="0" u="none" strike="noStrike" cap="none">
                <a:solidFill>
                  <a:schemeClr val="dk2"/>
                </a:solidFill>
                <a:latin typeface="Montserrat"/>
                <a:ea typeface="Montserrat"/>
                <a:cs typeface="Montserrat"/>
                <a:sym typeface="Montserrat"/>
              </a:rPr>
              <a:t>:</a:t>
            </a:r>
            <a:endParaRPr sz="1200" b="0" i="0" u="none" strike="noStrike" cap="none">
              <a:solidFill>
                <a:schemeClr val="dk2"/>
              </a:solidFill>
              <a:latin typeface="Arial"/>
              <a:ea typeface="Arial"/>
              <a:cs typeface="Arial"/>
              <a:sym typeface="Arial"/>
            </a:endParaRPr>
          </a:p>
        </p:txBody>
      </p:sp>
      <p:sp>
        <p:nvSpPr>
          <p:cNvPr id="466" name="Google Shape;466;p30"/>
          <p:cNvSpPr/>
          <p:nvPr/>
        </p:nvSpPr>
        <p:spPr>
          <a:xfrm>
            <a:off x="5546850" y="4058434"/>
            <a:ext cx="2385000" cy="3594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FFE66D"/>
              </a:buClr>
              <a:buSzPts val="1400"/>
              <a:buFont typeface="Consolas"/>
              <a:buNone/>
            </a:pPr>
            <a:r>
              <a:rPr lang="es" sz="1400" b="0" i="0" u="none" strike="noStrike" cap="none">
                <a:solidFill>
                  <a:srgbClr val="D5CED9"/>
                </a:solidFill>
                <a:latin typeface="Consolas"/>
                <a:ea typeface="Consolas"/>
                <a:cs typeface="Consolas"/>
                <a:sym typeface="Consolas"/>
              </a:rPr>
              <a:t>&lt;class 'int'&gt;</a:t>
            </a:r>
            <a:endParaRPr sz="1400" b="0" i="0" u="none" strike="noStrike" cap="none">
              <a:solidFill>
                <a:srgbClr val="000000"/>
              </a:solidFill>
              <a:latin typeface="Arial"/>
              <a:ea typeface="Arial"/>
              <a:cs typeface="Arial"/>
              <a:sym typeface="Arial"/>
            </a:endParaRPr>
          </a:p>
        </p:txBody>
      </p:sp>
      <p:sp>
        <p:nvSpPr>
          <p:cNvPr id="467" name="Google Shape;467;p30"/>
          <p:cNvSpPr/>
          <p:nvPr/>
        </p:nvSpPr>
        <p:spPr>
          <a:xfrm>
            <a:off x="5546850" y="3846950"/>
            <a:ext cx="23850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FFFFF0"/>
              </a:buClr>
              <a:buSzPts val="1400"/>
              <a:buFont typeface="Ubuntu"/>
              <a:buNone/>
            </a:pPr>
            <a:r>
              <a:rPr lang="es" sz="1400" b="0" i="0" u="none" strike="noStrike" cap="none">
                <a:solidFill>
                  <a:schemeClr val="dk2"/>
                </a:solidFill>
                <a:latin typeface="Montserrat"/>
                <a:ea typeface="Montserrat"/>
                <a:cs typeface="Montserrat"/>
                <a:sym typeface="Montserrat"/>
              </a:rPr>
              <a:t>Terminal</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31"/>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Definición de tipo de dato</a:t>
            </a:r>
            <a:endParaRPr/>
          </a:p>
        </p:txBody>
      </p:sp>
      <p:sp>
        <p:nvSpPr>
          <p:cNvPr id="473" name="Google Shape;473;p31"/>
          <p:cNvSpPr txBox="1"/>
          <p:nvPr/>
        </p:nvSpPr>
        <p:spPr>
          <a:xfrm>
            <a:off x="432000" y="1281675"/>
            <a:ext cx="8279700" cy="689100"/>
          </a:xfrm>
          <a:prstGeom prst="rect">
            <a:avLst/>
          </a:prstGeom>
          <a:noFill/>
          <a:ln>
            <a:noFill/>
          </a:ln>
        </p:spPr>
        <p:txBody>
          <a:bodyPr spcFirstLastPara="1" wrap="square" lIns="0" tIns="91425" rIns="0" bIns="91425" anchor="t" anchorCtr="0">
            <a:no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El tipo de dato de una variable se establece cuando se le asigna un valor:</a:t>
            </a: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p:txBody>
      </p:sp>
      <p:graphicFrame>
        <p:nvGraphicFramePr>
          <p:cNvPr id="474" name="Google Shape;474;p31"/>
          <p:cNvGraphicFramePr/>
          <p:nvPr/>
        </p:nvGraphicFramePr>
        <p:xfrm>
          <a:off x="536125" y="1839102"/>
          <a:ext cx="3000000" cy="3000000"/>
        </p:xfrm>
        <a:graphic>
          <a:graphicData uri="http://schemas.openxmlformats.org/drawingml/2006/table">
            <a:tbl>
              <a:tblPr>
                <a:noFill/>
                <a:tableStyleId>{3D1AF31F-F673-4A87-8231-376B5C7C5AA1}</a:tableStyleId>
              </a:tblPr>
              <a:tblGrid>
                <a:gridCol w="2631800">
                  <a:extLst>
                    <a:ext uri="{9D8B030D-6E8A-4147-A177-3AD203B41FA5}">
                      <a16:colId xmlns:a16="http://schemas.microsoft.com/office/drawing/2014/main" val="20000"/>
                    </a:ext>
                  </a:extLst>
                </a:gridCol>
                <a:gridCol w="1170900">
                  <a:extLst>
                    <a:ext uri="{9D8B030D-6E8A-4147-A177-3AD203B41FA5}">
                      <a16:colId xmlns:a16="http://schemas.microsoft.com/office/drawing/2014/main" val="20001"/>
                    </a:ext>
                  </a:extLst>
                </a:gridCol>
                <a:gridCol w="527725">
                  <a:extLst>
                    <a:ext uri="{9D8B030D-6E8A-4147-A177-3AD203B41FA5}">
                      <a16:colId xmlns:a16="http://schemas.microsoft.com/office/drawing/2014/main" val="20002"/>
                    </a:ext>
                  </a:extLst>
                </a:gridCol>
                <a:gridCol w="2612875">
                  <a:extLst>
                    <a:ext uri="{9D8B030D-6E8A-4147-A177-3AD203B41FA5}">
                      <a16:colId xmlns:a16="http://schemas.microsoft.com/office/drawing/2014/main" val="20003"/>
                    </a:ext>
                  </a:extLst>
                </a:gridCol>
                <a:gridCol w="1128450">
                  <a:extLst>
                    <a:ext uri="{9D8B030D-6E8A-4147-A177-3AD203B41FA5}">
                      <a16:colId xmlns:a16="http://schemas.microsoft.com/office/drawing/2014/main" val="20004"/>
                    </a:ext>
                  </a:extLst>
                </a:gridCol>
              </a:tblGrid>
              <a:tr h="289250">
                <a:tc>
                  <a:txBody>
                    <a:bodyPr/>
                    <a:lstStyle/>
                    <a:p>
                      <a:pPr marL="0" marR="0" lvl="0" indent="0" algn="l"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Ejemplo</a:t>
                      </a:r>
                      <a:endParaRPr sz="1000" u="none" strike="noStrike" cap="none">
                        <a:solidFill>
                          <a:schemeClr val="dk2"/>
                        </a:solidFill>
                        <a:latin typeface="Montserrat"/>
                        <a:ea typeface="Montserrat"/>
                        <a:cs typeface="Montserrat"/>
                        <a:sym typeface="Montserrat"/>
                      </a:endParaRPr>
                    </a:p>
                  </a:txBody>
                  <a:tcPr marL="68400" marR="68400" marT="45725" marB="45725" anchor="ctr">
                    <a:lnL w="122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chemeClr val="dk1"/>
                      </a:solidFill>
                      <a:prstDash val="solid"/>
                      <a:round/>
                      <a:headEnd type="none" w="sm" len="sm"/>
                      <a:tailEnd type="none" w="sm" len="sm"/>
                    </a:lnB>
                    <a:solidFill>
                      <a:srgbClr val="FFE66D"/>
                    </a:solidFill>
                  </a:tcPr>
                </a:tc>
                <a:tc>
                  <a:txBody>
                    <a:bodyPr/>
                    <a:lstStyle/>
                    <a:p>
                      <a:pPr marL="0" marR="0" lvl="0" indent="0" algn="ctr" rtl="0">
                        <a:lnSpc>
                          <a:spcPct val="115000"/>
                        </a:lnSpc>
                        <a:spcBef>
                          <a:spcPts val="0"/>
                        </a:spcBef>
                        <a:spcAft>
                          <a:spcPts val="0"/>
                        </a:spcAft>
                        <a:buClr>
                          <a:schemeClr val="dk1"/>
                        </a:buClr>
                        <a:buSzPts val="1200"/>
                        <a:buFont typeface="Montserrat"/>
                        <a:buNone/>
                      </a:pPr>
                      <a:r>
                        <a:rPr lang="es" sz="1000" b="1" u="none" strike="noStrike" cap="none">
                          <a:solidFill>
                            <a:schemeClr val="dk2"/>
                          </a:solidFill>
                          <a:latin typeface="Montserrat"/>
                          <a:ea typeface="Montserrat"/>
                          <a:cs typeface="Montserrat"/>
                          <a:sym typeface="Montserrat"/>
                        </a:rPr>
                        <a:t>Tipo de Dato</a:t>
                      </a:r>
                      <a:endParaRPr sz="1000" b="1" u="none" strike="noStrike" cap="none">
                        <a:solidFill>
                          <a:schemeClr val="dk2"/>
                        </a:solidFill>
                        <a:latin typeface="Montserrat"/>
                        <a:ea typeface="Montserrat"/>
                        <a:cs typeface="Montserrat"/>
                        <a:sym typeface="Montserrat"/>
                      </a:endParaRPr>
                    </a:p>
                  </a:txBody>
                  <a:tcPr marL="68400" marR="68400" marT="45725" marB="457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E66D"/>
                    </a:solidFill>
                  </a:tcPr>
                </a:tc>
                <a:tc>
                  <a:txBody>
                    <a:bodyPr/>
                    <a:lstStyle/>
                    <a:p>
                      <a:pPr marL="0" marR="0" lvl="0" indent="0" algn="l" rtl="0">
                        <a:lnSpc>
                          <a:spcPct val="100000"/>
                        </a:lnSpc>
                        <a:spcBef>
                          <a:spcPts val="0"/>
                        </a:spcBef>
                        <a:spcAft>
                          <a:spcPts val="0"/>
                        </a:spcAft>
                        <a:buClr>
                          <a:srgbClr val="000000"/>
                        </a:buClr>
                        <a:buSzPts val="1000"/>
                        <a:buFont typeface="Arial"/>
                        <a:buNone/>
                      </a:pPr>
                      <a:endParaRPr sz="1000" u="none" strike="noStrike" cap="none">
                        <a:solidFill>
                          <a:schemeClr val="dk2"/>
                        </a:solidFill>
                        <a:latin typeface="Montserrat"/>
                        <a:ea typeface="Montserrat"/>
                        <a:cs typeface="Montserrat"/>
                        <a:sym typeface="Montserrat"/>
                      </a:endParaRPr>
                    </a:p>
                  </a:txBody>
                  <a:tcPr marL="91425" marR="91425" marT="91425" marB="91425">
                    <a:lnL w="9525" cap="flat" cmpd="sng">
                      <a:solidFill>
                        <a:schemeClr val="dk1"/>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Ejemplo</a:t>
                      </a:r>
                      <a:endParaRPr sz="1000" u="none" strike="noStrike" cap="none">
                        <a:solidFill>
                          <a:schemeClr val="dk2"/>
                        </a:solidFill>
                        <a:latin typeface="Montserrat"/>
                        <a:ea typeface="Montserrat"/>
                        <a:cs typeface="Montserrat"/>
                        <a:sym typeface="Montserrat"/>
                      </a:endParaRPr>
                    </a:p>
                  </a:txBody>
                  <a:tcPr marL="68400" marR="68400" marT="45725" marB="457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E66D"/>
                    </a:solidFill>
                  </a:tcPr>
                </a:tc>
                <a:tc>
                  <a:txBody>
                    <a:bodyPr/>
                    <a:lstStyle/>
                    <a:p>
                      <a:pPr marL="0" marR="0" lvl="0" indent="0" algn="ctr" rtl="0">
                        <a:lnSpc>
                          <a:spcPct val="115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Tipo de Dato</a:t>
                      </a:r>
                      <a:endParaRPr sz="1000" u="none" strike="noStrike" cap="none">
                        <a:solidFill>
                          <a:schemeClr val="dk2"/>
                        </a:solidFill>
                        <a:latin typeface="Montserrat"/>
                        <a:ea typeface="Montserrat"/>
                        <a:cs typeface="Montserrat"/>
                        <a:sym typeface="Montserrat"/>
                      </a:endParaRPr>
                    </a:p>
                  </a:txBody>
                  <a:tcPr marL="68400" marR="68400" marT="45725" marB="45725" anchor="ctr">
                    <a:lnL w="95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extLst>
                  <a:ext uri="{0D108BD9-81ED-4DB2-BD59-A6C34878D82A}">
                    <a16:rowId xmlns:a16="http://schemas.microsoft.com/office/drawing/2014/main" val="10000"/>
                  </a:ext>
                </a:extLst>
              </a:tr>
              <a:tr h="289250">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"Hello World"</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str</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E66D"/>
                    </a:solidFill>
                  </a:tcPr>
                </a:tc>
                <a:tc>
                  <a:txBody>
                    <a:bodyPr/>
                    <a:lstStyle/>
                    <a:p>
                      <a:pPr marL="0" marR="0" lvl="0" indent="0" algn="l" rtl="0">
                        <a:lnSpc>
                          <a:spcPct val="100000"/>
                        </a:lnSpc>
                        <a:spcBef>
                          <a:spcPts val="0"/>
                        </a:spcBef>
                        <a:spcAft>
                          <a:spcPts val="0"/>
                        </a:spcAft>
                        <a:buClr>
                          <a:srgbClr val="000000"/>
                        </a:buClr>
                        <a:buSzPts val="1000"/>
                        <a:buFont typeface="Arial"/>
                        <a:buNone/>
                      </a:pPr>
                      <a:endParaRPr sz="1000" u="none" strike="noStrike" cap="none">
                        <a:solidFill>
                          <a:schemeClr val="dk2"/>
                        </a:solidFill>
                        <a:latin typeface="Montserrat"/>
                        <a:ea typeface="Montserrat"/>
                        <a:cs typeface="Montserrat"/>
                        <a:sym typeface="Montserrat"/>
                      </a:endParaRPr>
                    </a:p>
                  </a:txBody>
                  <a:tcPr marL="91425" marR="91425" marT="91425" marB="91425">
                    <a:lnL w="9525" cap="flat" cmpd="sng">
                      <a:solidFill>
                        <a:schemeClr val="dk1"/>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{"name" : "John", "age" : 36}</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dict</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extLst>
                  <a:ext uri="{0D108BD9-81ED-4DB2-BD59-A6C34878D82A}">
                    <a16:rowId xmlns:a16="http://schemas.microsoft.com/office/drawing/2014/main" val="10001"/>
                  </a:ext>
                </a:extLst>
              </a:tr>
              <a:tr h="289250">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20</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int</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E66D"/>
                    </a:solidFill>
                  </a:tcPr>
                </a:tc>
                <a:tc>
                  <a:txBody>
                    <a:bodyPr/>
                    <a:lstStyle/>
                    <a:p>
                      <a:pPr marL="0" marR="0" lvl="0" indent="0" algn="l" rtl="0">
                        <a:lnSpc>
                          <a:spcPct val="100000"/>
                        </a:lnSpc>
                        <a:spcBef>
                          <a:spcPts val="0"/>
                        </a:spcBef>
                        <a:spcAft>
                          <a:spcPts val="0"/>
                        </a:spcAft>
                        <a:buClr>
                          <a:srgbClr val="000000"/>
                        </a:buClr>
                        <a:buSzPts val="1000"/>
                        <a:buFont typeface="Arial"/>
                        <a:buNone/>
                      </a:pPr>
                      <a:endParaRPr sz="1000" u="none" strike="noStrike" cap="none">
                        <a:solidFill>
                          <a:schemeClr val="dk2"/>
                        </a:solidFill>
                        <a:latin typeface="Montserrat"/>
                        <a:ea typeface="Montserrat"/>
                        <a:cs typeface="Montserrat"/>
                        <a:sym typeface="Montserrat"/>
                      </a:endParaRPr>
                    </a:p>
                  </a:txBody>
                  <a:tcPr marL="91425" marR="91425" marT="91425" marB="91425">
                    <a:lnL w="9525" cap="flat" cmpd="sng">
                      <a:solidFill>
                        <a:schemeClr val="dk1"/>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{"higo", "pera", "uva"}</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set</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extLst>
                  <a:ext uri="{0D108BD9-81ED-4DB2-BD59-A6C34878D82A}">
                    <a16:rowId xmlns:a16="http://schemas.microsoft.com/office/drawing/2014/main" val="10002"/>
                  </a:ext>
                </a:extLst>
              </a:tr>
              <a:tr h="289250">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20.5</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float</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E66D"/>
                    </a:solidFill>
                  </a:tcPr>
                </a:tc>
                <a:tc>
                  <a:txBody>
                    <a:bodyPr/>
                    <a:lstStyle/>
                    <a:p>
                      <a:pPr marL="0" marR="0" lvl="0" indent="0" algn="l" rtl="0">
                        <a:lnSpc>
                          <a:spcPct val="100000"/>
                        </a:lnSpc>
                        <a:spcBef>
                          <a:spcPts val="0"/>
                        </a:spcBef>
                        <a:spcAft>
                          <a:spcPts val="0"/>
                        </a:spcAft>
                        <a:buClr>
                          <a:srgbClr val="000000"/>
                        </a:buClr>
                        <a:buSzPts val="1000"/>
                        <a:buFont typeface="Arial"/>
                        <a:buNone/>
                      </a:pPr>
                      <a:endParaRPr sz="1000" u="none" strike="noStrike" cap="none">
                        <a:solidFill>
                          <a:schemeClr val="dk2"/>
                        </a:solidFill>
                        <a:latin typeface="Montserrat"/>
                        <a:ea typeface="Montserrat"/>
                        <a:cs typeface="Montserrat"/>
                        <a:sym typeface="Montserrat"/>
                      </a:endParaRPr>
                    </a:p>
                  </a:txBody>
                  <a:tcPr marL="91425" marR="91425" marT="91425" marB="91425">
                    <a:lnL w="9525" cap="flat" cmpd="sng">
                      <a:solidFill>
                        <a:schemeClr val="dk1"/>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frozenset({"higo", "pera", "uva"})</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frozenset</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extLst>
                  <a:ext uri="{0D108BD9-81ED-4DB2-BD59-A6C34878D82A}">
                    <a16:rowId xmlns:a16="http://schemas.microsoft.com/office/drawing/2014/main" val="10003"/>
                  </a:ext>
                </a:extLst>
              </a:tr>
              <a:tr h="289250">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1j</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complex</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E66D"/>
                    </a:solidFill>
                  </a:tcPr>
                </a:tc>
                <a:tc>
                  <a:txBody>
                    <a:bodyPr/>
                    <a:lstStyle/>
                    <a:p>
                      <a:pPr marL="0" marR="0" lvl="0" indent="0" algn="l" rtl="0">
                        <a:lnSpc>
                          <a:spcPct val="100000"/>
                        </a:lnSpc>
                        <a:spcBef>
                          <a:spcPts val="0"/>
                        </a:spcBef>
                        <a:spcAft>
                          <a:spcPts val="0"/>
                        </a:spcAft>
                        <a:buClr>
                          <a:srgbClr val="000000"/>
                        </a:buClr>
                        <a:buSzPts val="1000"/>
                        <a:buFont typeface="Arial"/>
                        <a:buNone/>
                      </a:pPr>
                      <a:endParaRPr sz="1000" u="none" strike="noStrike" cap="none">
                        <a:solidFill>
                          <a:schemeClr val="dk2"/>
                        </a:solidFill>
                        <a:latin typeface="Montserrat"/>
                        <a:ea typeface="Montserrat"/>
                        <a:cs typeface="Montserrat"/>
                        <a:sym typeface="Montserrat"/>
                      </a:endParaRPr>
                    </a:p>
                  </a:txBody>
                  <a:tcPr marL="91425" marR="91425" marT="91425" marB="91425">
                    <a:lnL w="9525" cap="flat" cmpd="sng">
                      <a:solidFill>
                        <a:schemeClr val="dk1"/>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True</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bool</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extLst>
                  <a:ext uri="{0D108BD9-81ED-4DB2-BD59-A6C34878D82A}">
                    <a16:rowId xmlns:a16="http://schemas.microsoft.com/office/drawing/2014/main" val="10004"/>
                  </a:ext>
                </a:extLst>
              </a:tr>
              <a:tr h="289250">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["higo", "pera", "uva"]</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list</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E66D"/>
                    </a:solidFill>
                  </a:tcPr>
                </a:tc>
                <a:tc>
                  <a:txBody>
                    <a:bodyPr/>
                    <a:lstStyle/>
                    <a:p>
                      <a:pPr marL="0" marR="0" lvl="0" indent="0" algn="l" rtl="0">
                        <a:lnSpc>
                          <a:spcPct val="100000"/>
                        </a:lnSpc>
                        <a:spcBef>
                          <a:spcPts val="0"/>
                        </a:spcBef>
                        <a:spcAft>
                          <a:spcPts val="0"/>
                        </a:spcAft>
                        <a:buClr>
                          <a:srgbClr val="000000"/>
                        </a:buClr>
                        <a:buSzPts val="1000"/>
                        <a:buFont typeface="Arial"/>
                        <a:buNone/>
                      </a:pPr>
                      <a:endParaRPr sz="1000" u="none" strike="noStrike" cap="none">
                        <a:solidFill>
                          <a:schemeClr val="dk2"/>
                        </a:solidFill>
                        <a:latin typeface="Montserrat"/>
                        <a:ea typeface="Montserrat"/>
                        <a:cs typeface="Montserrat"/>
                        <a:sym typeface="Montserrat"/>
                      </a:endParaRPr>
                    </a:p>
                  </a:txBody>
                  <a:tcPr marL="91425" marR="91425" marT="91425" marB="91425">
                    <a:lnL w="9525" cap="flat" cmpd="sng">
                      <a:solidFill>
                        <a:schemeClr val="dk1"/>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b"Hello"</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bytes</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extLst>
                  <a:ext uri="{0D108BD9-81ED-4DB2-BD59-A6C34878D82A}">
                    <a16:rowId xmlns:a16="http://schemas.microsoft.com/office/drawing/2014/main" val="10005"/>
                  </a:ext>
                </a:extLst>
              </a:tr>
              <a:tr h="289250">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("higo", "pera", "uva")</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tuple</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E66D"/>
                    </a:solidFill>
                  </a:tcPr>
                </a:tc>
                <a:tc>
                  <a:txBody>
                    <a:bodyPr/>
                    <a:lstStyle/>
                    <a:p>
                      <a:pPr marL="0" marR="0" lvl="0" indent="0" algn="l" rtl="0">
                        <a:lnSpc>
                          <a:spcPct val="100000"/>
                        </a:lnSpc>
                        <a:spcBef>
                          <a:spcPts val="0"/>
                        </a:spcBef>
                        <a:spcAft>
                          <a:spcPts val="0"/>
                        </a:spcAft>
                        <a:buClr>
                          <a:srgbClr val="000000"/>
                        </a:buClr>
                        <a:buSzPts val="1000"/>
                        <a:buFont typeface="Arial"/>
                        <a:buNone/>
                      </a:pPr>
                      <a:endParaRPr sz="1000" u="none" strike="noStrike" cap="none">
                        <a:solidFill>
                          <a:schemeClr val="dk2"/>
                        </a:solidFill>
                        <a:latin typeface="Montserrat"/>
                        <a:ea typeface="Montserrat"/>
                        <a:cs typeface="Montserrat"/>
                        <a:sym typeface="Montserrat"/>
                      </a:endParaRPr>
                    </a:p>
                  </a:txBody>
                  <a:tcPr marL="91425" marR="91425" marT="91425" marB="91425">
                    <a:lnL w="9525" cap="flat" cmpd="sng">
                      <a:solidFill>
                        <a:schemeClr val="dk1"/>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bytearray(5)</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bytearray</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extLst>
                  <a:ext uri="{0D108BD9-81ED-4DB2-BD59-A6C34878D82A}">
                    <a16:rowId xmlns:a16="http://schemas.microsoft.com/office/drawing/2014/main" val="10006"/>
                  </a:ext>
                </a:extLst>
              </a:tr>
              <a:tr h="289250">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range(6)</a:t>
                      </a:r>
                      <a:endParaRPr sz="1000" u="none" strike="noStrike" cap="none">
                        <a:solidFill>
                          <a:schemeClr val="dk2"/>
                        </a:solidFill>
                        <a:latin typeface="Montserrat"/>
                        <a:ea typeface="Montserrat"/>
                        <a:cs typeface="Montserrat"/>
                        <a:sym typeface="Montserrat"/>
                      </a:endParaRPr>
                    </a:p>
                  </a:txBody>
                  <a:tcPr marL="68400" marR="68400" marT="45725" marB="45725">
                    <a:lnL w="122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225" cap="flat" cmpd="sng">
                      <a:solidFill>
                        <a:schemeClr val="dk1"/>
                      </a:solidFill>
                      <a:prstDash val="solid"/>
                      <a:round/>
                      <a:headEnd type="none" w="sm" len="sm"/>
                      <a:tailEnd type="none" w="sm" len="sm"/>
                    </a:lnT>
                    <a:lnB w="122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range</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E66D"/>
                    </a:solidFill>
                  </a:tcPr>
                </a:tc>
                <a:tc>
                  <a:txBody>
                    <a:bodyPr/>
                    <a:lstStyle/>
                    <a:p>
                      <a:pPr marL="0" marR="0" lvl="0" indent="0" algn="l" rtl="0">
                        <a:lnSpc>
                          <a:spcPct val="100000"/>
                        </a:lnSpc>
                        <a:spcBef>
                          <a:spcPts val="0"/>
                        </a:spcBef>
                        <a:spcAft>
                          <a:spcPts val="0"/>
                        </a:spcAft>
                        <a:buClr>
                          <a:srgbClr val="000000"/>
                        </a:buClr>
                        <a:buSzPts val="1000"/>
                        <a:buFont typeface="Arial"/>
                        <a:buNone/>
                      </a:pPr>
                      <a:endParaRPr sz="1000" u="none" strike="noStrike" cap="none">
                        <a:solidFill>
                          <a:schemeClr val="dk2"/>
                        </a:solidFill>
                        <a:latin typeface="Montserrat"/>
                        <a:ea typeface="Montserrat"/>
                        <a:cs typeface="Montserrat"/>
                        <a:sym typeface="Montserrat"/>
                      </a:endParaRPr>
                    </a:p>
                  </a:txBody>
                  <a:tcPr marL="91425" marR="91425" marT="91425" marB="91425">
                    <a:lnL w="9525" cap="flat" cmpd="sng">
                      <a:solidFill>
                        <a:schemeClr val="dk1"/>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x = memoryview(bytes(5))</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Montserrat"/>
                        <a:buNone/>
                      </a:pPr>
                      <a:r>
                        <a:rPr lang="es" sz="1000" u="none" strike="noStrike" cap="none">
                          <a:solidFill>
                            <a:schemeClr val="dk2"/>
                          </a:solidFill>
                          <a:latin typeface="Montserrat"/>
                          <a:ea typeface="Montserrat"/>
                          <a:cs typeface="Montserrat"/>
                          <a:sym typeface="Montserrat"/>
                        </a:rPr>
                        <a:t>memoryview</a:t>
                      </a:r>
                      <a:endParaRPr sz="1000" u="none" strike="noStrike" cap="none">
                        <a:solidFill>
                          <a:schemeClr val="dk2"/>
                        </a:solidFill>
                        <a:latin typeface="Montserrat"/>
                        <a:ea typeface="Montserrat"/>
                        <a:cs typeface="Montserrat"/>
                        <a:sym typeface="Montserrat"/>
                      </a:endParaRPr>
                    </a:p>
                  </a:txBody>
                  <a:tcPr marL="68400" marR="68400" marT="45725" marB="45725">
                    <a:lnL w="95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32"/>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Cadenas de caracteres</a:t>
            </a:r>
            <a:endParaRPr/>
          </a:p>
        </p:txBody>
      </p:sp>
      <p:sp>
        <p:nvSpPr>
          <p:cNvPr id="480" name="Google Shape;480;p32"/>
          <p:cNvSpPr txBox="1"/>
          <p:nvPr/>
        </p:nvSpPr>
        <p:spPr>
          <a:xfrm>
            <a:off x="436425" y="1281700"/>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82"/>
              <a:buFont typeface="Arial"/>
              <a:buNone/>
            </a:pPr>
            <a:r>
              <a:rPr lang="es" sz="1682" b="0" i="0" u="none" strike="noStrike" cap="none">
                <a:solidFill>
                  <a:srgbClr val="595959"/>
                </a:solidFill>
                <a:latin typeface="Montserrat"/>
                <a:ea typeface="Montserrat"/>
                <a:cs typeface="Montserrat"/>
                <a:sym typeface="Montserrat"/>
              </a:rPr>
              <a:t>Una </a:t>
            </a:r>
            <a:r>
              <a:rPr lang="es" sz="1682" b="1" i="0" u="none" strike="noStrike" cap="none">
                <a:solidFill>
                  <a:srgbClr val="595959"/>
                </a:solidFill>
                <a:latin typeface="Montserrat"/>
                <a:ea typeface="Montserrat"/>
                <a:cs typeface="Montserrat"/>
                <a:sym typeface="Montserrat"/>
              </a:rPr>
              <a:t>cadena de caracteres</a:t>
            </a:r>
            <a:r>
              <a:rPr lang="es" sz="1682" b="0" i="0" u="none" strike="noStrike" cap="none">
                <a:solidFill>
                  <a:srgbClr val="595959"/>
                </a:solidFill>
                <a:latin typeface="Montserrat"/>
                <a:ea typeface="Montserrat"/>
                <a:cs typeface="Montserrat"/>
                <a:sym typeface="Montserrat"/>
              </a:rPr>
              <a:t> está compuesta por cero o  más caracteres. Las cadenas</a:t>
            </a:r>
            <a:r>
              <a:rPr lang="es" sz="1650" b="0" i="0" u="none" strike="noStrike" cap="none">
                <a:solidFill>
                  <a:schemeClr val="dk2"/>
                </a:solidFill>
                <a:latin typeface="Montserrat"/>
                <a:ea typeface="Montserrat"/>
                <a:cs typeface="Montserrat"/>
                <a:sym typeface="Montserrat"/>
              </a:rPr>
              <a:t> pueden delimitarse con comillas simples o dobles.</a:t>
            </a:r>
            <a:r>
              <a:rPr lang="es" sz="1682" b="0" i="0" u="none" strike="noStrike" cap="none">
                <a:solidFill>
                  <a:srgbClr val="595959"/>
                </a:solidFill>
                <a:latin typeface="Montserrat"/>
                <a:ea typeface="Montserrat"/>
                <a:cs typeface="Montserrat"/>
                <a:sym typeface="Montserrat"/>
              </a:rPr>
              <a:t> </a:t>
            </a:r>
            <a:endParaRPr sz="1682" b="0" i="0" u="none" strike="noStrike" cap="none">
              <a:solidFill>
                <a:srgbClr val="595959"/>
              </a:solidFill>
              <a:latin typeface="Montserrat"/>
              <a:ea typeface="Montserrat"/>
              <a:cs typeface="Montserrat"/>
              <a:sym typeface="Montserrat"/>
            </a:endParaRPr>
          </a:p>
        </p:txBody>
      </p:sp>
      <p:sp>
        <p:nvSpPr>
          <p:cNvPr id="481" name="Google Shape;481;p32"/>
          <p:cNvSpPr/>
          <p:nvPr/>
        </p:nvSpPr>
        <p:spPr>
          <a:xfrm>
            <a:off x="1157249" y="2287688"/>
            <a:ext cx="6829500" cy="4554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D5CED9"/>
              </a:buClr>
              <a:buSzPts val="1200"/>
              <a:buFont typeface="Consolas"/>
              <a:buNone/>
            </a:pPr>
            <a:r>
              <a:rPr lang="es" sz="1200" b="0" i="0" u="none" strike="noStrike" cap="none">
                <a:solidFill>
                  <a:srgbClr val="D5CED9"/>
                </a:solidFill>
                <a:latin typeface="Consolas"/>
                <a:ea typeface="Consolas"/>
                <a:cs typeface="Consolas"/>
                <a:sym typeface="Consolas"/>
              </a:rPr>
              <a:t>dia</a:t>
            </a:r>
            <a:r>
              <a:rPr lang="es" sz="1200" b="0" i="0" u="none" strike="noStrike" cap="none">
                <a:solidFill>
                  <a:srgbClr val="EE5D43"/>
                </a:solidFill>
                <a:latin typeface="Consolas"/>
                <a:ea typeface="Consolas"/>
                <a:cs typeface="Consolas"/>
                <a:sym typeface="Consolas"/>
              </a:rPr>
              <a:t>=</a:t>
            </a:r>
            <a:r>
              <a:rPr lang="es" sz="1200" b="0" i="0" u="none" strike="noStrike" cap="none">
                <a:solidFill>
                  <a:srgbClr val="96E072"/>
                </a:solidFill>
                <a:latin typeface="Consolas"/>
                <a:ea typeface="Consolas"/>
                <a:cs typeface="Consolas"/>
                <a:sym typeface="Consolas"/>
              </a:rPr>
              <a:t>"lunes"</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5F6167"/>
                </a:solidFill>
                <a:latin typeface="Consolas"/>
                <a:ea typeface="Consolas"/>
                <a:cs typeface="Consolas"/>
                <a:sym typeface="Consolas"/>
              </a:rPr>
              <a:t>#definición e inicio de una cadena de caracteres</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D5CED9"/>
              </a:buClr>
              <a:buSzPts val="1200"/>
              <a:buFont typeface="Consolas"/>
              <a:buNone/>
            </a:pPr>
            <a:r>
              <a:rPr lang="es" sz="1200" b="0" i="0" u="none" strike="noStrike" cap="none">
                <a:solidFill>
                  <a:srgbClr val="D5CED9"/>
                </a:solidFill>
                <a:latin typeface="Consolas"/>
                <a:ea typeface="Consolas"/>
                <a:cs typeface="Consolas"/>
                <a:sym typeface="Consolas"/>
              </a:rPr>
              <a:t>x</a:t>
            </a:r>
            <a:r>
              <a:rPr lang="es" sz="1200" b="0" i="0" u="none" strike="noStrike" cap="none">
                <a:solidFill>
                  <a:srgbClr val="EE5D43"/>
                </a:solidFill>
                <a:latin typeface="Consolas"/>
                <a:ea typeface="Consolas"/>
                <a:cs typeface="Consolas"/>
                <a:sym typeface="Consolas"/>
              </a:rPr>
              <a:t>=</a:t>
            </a:r>
            <a:r>
              <a:rPr lang="es" sz="1200" b="0" i="0" u="none" strike="noStrike" cap="none">
                <a:solidFill>
                  <a:srgbClr val="96E072"/>
                </a:solidFill>
                <a:latin typeface="Consolas"/>
                <a:ea typeface="Consolas"/>
                <a:cs typeface="Consolas"/>
                <a:sym typeface="Consolas"/>
              </a:rPr>
              <a:t>""</a:t>
            </a:r>
            <a:r>
              <a:rPr lang="es" sz="1200" b="0" i="0" u="none" strike="noStrike" cap="none">
                <a:solidFill>
                  <a:srgbClr val="D5CED9"/>
                </a:solidFill>
                <a:latin typeface="Consolas"/>
                <a:ea typeface="Consolas"/>
                <a:cs typeface="Consolas"/>
                <a:sym typeface="Consolas"/>
              </a:rPr>
              <a:t>        </a:t>
            </a:r>
            <a:r>
              <a:rPr lang="es" sz="1200" b="0" i="0" u="none" strike="noStrike" cap="none">
                <a:solidFill>
                  <a:srgbClr val="5F6167"/>
                </a:solidFill>
                <a:latin typeface="Consolas"/>
                <a:ea typeface="Consolas"/>
                <a:cs typeface="Consolas"/>
                <a:sym typeface="Consolas"/>
              </a:rPr>
              <a:t>#x contiene una cadena de caracteres de longitud nula.</a:t>
            </a:r>
            <a:endParaRPr sz="1200" b="0" i="0" u="none" strike="noStrike" cap="none">
              <a:solidFill>
                <a:srgbClr val="000000"/>
              </a:solidFill>
              <a:latin typeface="Arial"/>
              <a:ea typeface="Arial"/>
              <a:cs typeface="Arial"/>
              <a:sym typeface="Arial"/>
            </a:endParaRPr>
          </a:p>
        </p:txBody>
      </p:sp>
      <p:sp>
        <p:nvSpPr>
          <p:cNvPr id="482" name="Google Shape;482;p32"/>
          <p:cNvSpPr/>
          <p:nvPr/>
        </p:nvSpPr>
        <p:spPr>
          <a:xfrm>
            <a:off x="1157250" y="2058788"/>
            <a:ext cx="6829500" cy="2289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s" sz="1400" b="0" i="0" u="none" strike="noStrike" cap="none">
                <a:solidFill>
                  <a:schemeClr val="dk2"/>
                </a:solidFill>
                <a:latin typeface="Montserrat"/>
                <a:ea typeface="Montserrat"/>
                <a:cs typeface="Montserrat"/>
                <a:sym typeface="Montserrat"/>
              </a:rPr>
              <a:t>Inicialización de una cadena por asignación:</a:t>
            </a:r>
            <a:endParaRPr sz="1400" b="0" i="0" u="none" strike="noStrike" cap="none">
              <a:solidFill>
                <a:schemeClr val="dk2"/>
              </a:solidFill>
              <a:latin typeface="Montserrat"/>
              <a:ea typeface="Montserrat"/>
              <a:cs typeface="Montserrat"/>
              <a:sym typeface="Montserrat"/>
            </a:endParaRPr>
          </a:p>
        </p:txBody>
      </p:sp>
      <p:sp>
        <p:nvSpPr>
          <p:cNvPr id="483" name="Google Shape;483;p32"/>
          <p:cNvSpPr txBox="1"/>
          <p:nvPr/>
        </p:nvSpPr>
        <p:spPr>
          <a:xfrm>
            <a:off x="436425" y="2840325"/>
            <a:ext cx="8279700" cy="866700"/>
          </a:xfrm>
          <a:prstGeom prst="rect">
            <a:avLst/>
          </a:prstGeom>
          <a:noFill/>
          <a:ln>
            <a:noFill/>
          </a:ln>
        </p:spPr>
        <p:txBody>
          <a:bodyPr spcFirstLastPara="1" wrap="square" lIns="0" tIns="91425" rIns="0" bIns="91425" anchor="t" anchorCtr="0">
            <a:noAutofit/>
          </a:bodyPr>
          <a:lstStyle/>
          <a:p>
            <a:pPr marL="0" marR="0" lvl="0" indent="0" algn="l" rtl="0">
              <a:lnSpc>
                <a:spcPct val="100000"/>
              </a:lnSpc>
              <a:spcBef>
                <a:spcPts val="0"/>
              </a:spcBef>
              <a:spcAft>
                <a:spcPts val="0"/>
              </a:spcAft>
              <a:buClr>
                <a:srgbClr val="000000"/>
              </a:buClr>
              <a:buSzPts val="1650"/>
              <a:buFont typeface="Arial"/>
              <a:buNone/>
            </a:pPr>
            <a:r>
              <a:rPr lang="es" sz="1650" b="0" i="0" u="none" strike="noStrike" cap="none">
                <a:solidFill>
                  <a:schemeClr val="dk2"/>
                </a:solidFill>
                <a:latin typeface="Montserrat"/>
                <a:ea typeface="Montserrat"/>
                <a:cs typeface="Montserrat"/>
                <a:sym typeface="Montserrat"/>
              </a:rPr>
              <a:t>Una ventaja del hecho de poder delimitar cadenas con comillas simples o dobles es que si usamos comillas de una clase, las de otra clase puede utilizarse como parte de la cadena:</a:t>
            </a:r>
            <a:endParaRPr sz="1650" b="0" i="0" u="none" strike="noStrike" cap="none">
              <a:solidFill>
                <a:schemeClr val="dk2"/>
              </a:solidFill>
              <a:latin typeface="Arial"/>
              <a:ea typeface="Arial"/>
              <a:cs typeface="Arial"/>
              <a:sym typeface="Arial"/>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p:txBody>
      </p:sp>
      <p:sp>
        <p:nvSpPr>
          <p:cNvPr id="484" name="Google Shape;484;p32"/>
          <p:cNvSpPr/>
          <p:nvPr/>
        </p:nvSpPr>
        <p:spPr>
          <a:xfrm>
            <a:off x="2476050" y="4025325"/>
            <a:ext cx="4191900" cy="4554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FFE66D"/>
                </a:solidFill>
                <a:highlight>
                  <a:srgbClr val="23262E"/>
                </a:highlight>
                <a:latin typeface="Consolas"/>
                <a:ea typeface="Consolas"/>
                <a:cs typeface="Consolas"/>
                <a:sym typeface="Consolas"/>
              </a:rPr>
              <a:t>print</a:t>
            </a:r>
            <a:r>
              <a:rPr lang="es" sz="1200" b="0" i="0" u="none" strike="noStrike" cap="none">
                <a:solidFill>
                  <a:srgbClr val="D5CED9"/>
                </a:solidFill>
                <a:highlight>
                  <a:srgbClr val="23262E"/>
                </a:highlight>
                <a:latin typeface="Consolas"/>
                <a:ea typeface="Consolas"/>
                <a:cs typeface="Consolas"/>
                <a:sym typeface="Consolas"/>
              </a:rPr>
              <a:t>(</a:t>
            </a:r>
            <a:r>
              <a:rPr lang="es" sz="1200" b="0" i="0" u="none" strike="noStrike" cap="none">
                <a:solidFill>
                  <a:srgbClr val="96E072"/>
                </a:solidFill>
                <a:highlight>
                  <a:srgbClr val="23262E"/>
                </a:highlight>
                <a:latin typeface="Consolas"/>
                <a:ea typeface="Consolas"/>
                <a:cs typeface="Consolas"/>
                <a:sym typeface="Consolas"/>
              </a:rPr>
              <a:t>"Mi perro 'Toby'"</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5F6167"/>
                </a:solidFill>
                <a:highlight>
                  <a:srgbClr val="23262E"/>
                </a:highlight>
                <a:latin typeface="Consolas"/>
                <a:ea typeface="Consolas"/>
                <a:cs typeface="Consolas"/>
                <a:sym typeface="Consolas"/>
              </a:rPr>
              <a:t># Mi perro 'Toby'</a:t>
            </a:r>
            <a:endParaRPr sz="1200" b="0" i="0" u="none" strike="noStrike" cap="none">
              <a:solidFill>
                <a:srgbClr val="5F6167"/>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FFE66D"/>
                </a:solidFill>
                <a:highlight>
                  <a:srgbClr val="23262E"/>
                </a:highlight>
                <a:latin typeface="Consolas"/>
                <a:ea typeface="Consolas"/>
                <a:cs typeface="Consolas"/>
                <a:sym typeface="Consolas"/>
              </a:rPr>
              <a:t>print</a:t>
            </a:r>
            <a:r>
              <a:rPr lang="es" sz="1200" b="0" i="0" u="none" strike="noStrike" cap="none">
                <a:solidFill>
                  <a:srgbClr val="D5CED9"/>
                </a:solidFill>
                <a:highlight>
                  <a:srgbClr val="23262E"/>
                </a:highlight>
                <a:latin typeface="Consolas"/>
                <a:ea typeface="Consolas"/>
                <a:cs typeface="Consolas"/>
                <a:sym typeface="Consolas"/>
              </a:rPr>
              <a:t>(</a:t>
            </a:r>
            <a:r>
              <a:rPr lang="es" sz="1200" b="0" i="0" u="none" strike="noStrike" cap="none">
                <a:solidFill>
                  <a:srgbClr val="96E072"/>
                </a:solidFill>
                <a:highlight>
                  <a:srgbClr val="23262E"/>
                </a:highlight>
                <a:latin typeface="Consolas"/>
                <a:ea typeface="Consolas"/>
                <a:cs typeface="Consolas"/>
                <a:sym typeface="Consolas"/>
              </a:rPr>
              <a:t>'Mi perro "Toby"'</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5F6167"/>
                </a:solidFill>
                <a:highlight>
                  <a:srgbClr val="23262E"/>
                </a:highlight>
                <a:latin typeface="Consolas"/>
                <a:ea typeface="Consolas"/>
                <a:cs typeface="Consolas"/>
                <a:sym typeface="Consolas"/>
              </a:rPr>
              <a:t># Mi perro "Toby"</a:t>
            </a:r>
            <a:endParaRPr sz="1200" b="0" i="0" u="none" strike="noStrike" cap="none">
              <a:solidFill>
                <a:srgbClr val="D5CED9"/>
              </a:solidFill>
              <a:latin typeface="Consolas"/>
              <a:ea typeface="Consolas"/>
              <a:cs typeface="Consolas"/>
              <a:sym typeface="Consolas"/>
            </a:endParaRPr>
          </a:p>
        </p:txBody>
      </p:sp>
      <p:sp>
        <p:nvSpPr>
          <p:cNvPr id="485" name="Google Shape;485;p32"/>
          <p:cNvSpPr/>
          <p:nvPr/>
        </p:nvSpPr>
        <p:spPr>
          <a:xfrm>
            <a:off x="2476050" y="3755925"/>
            <a:ext cx="4191900" cy="2694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s" sz="1400" b="0" i="0" u="none" strike="noStrike" cap="none">
                <a:solidFill>
                  <a:schemeClr val="dk2"/>
                </a:solidFill>
                <a:latin typeface="Montserrat"/>
                <a:ea typeface="Montserrat"/>
                <a:cs typeface="Montserrat"/>
                <a:sym typeface="Montserrat"/>
              </a:rPr>
              <a:t>Uso de comillas simples y dobles</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33"/>
          <p:cNvSpPr txBox="1"/>
          <p:nvPr/>
        </p:nvSpPr>
        <p:spPr>
          <a:xfrm>
            <a:off x="436425" y="1281700"/>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82"/>
              <a:buFont typeface="Arial"/>
              <a:buNone/>
            </a:pPr>
            <a:r>
              <a:rPr lang="es" sz="1682" b="0" i="0" u="none" strike="noStrike" cap="none">
                <a:solidFill>
                  <a:srgbClr val="595959"/>
                </a:solidFill>
                <a:latin typeface="Montserrat"/>
                <a:ea typeface="Montserrat"/>
                <a:cs typeface="Montserrat"/>
                <a:sym typeface="Montserrat"/>
              </a:rPr>
              <a:t>Podemos unir (</a:t>
            </a:r>
            <a:r>
              <a:rPr lang="es" sz="1682" b="1" i="0" u="none" strike="noStrike" cap="none">
                <a:solidFill>
                  <a:srgbClr val="595959"/>
                </a:solidFill>
                <a:latin typeface="Montserrat"/>
                <a:ea typeface="Montserrat"/>
                <a:cs typeface="Montserrat"/>
                <a:sym typeface="Montserrat"/>
              </a:rPr>
              <a:t>concatenar</a:t>
            </a:r>
            <a:r>
              <a:rPr lang="es" sz="1682" b="0" i="0" u="none" strike="noStrike" cap="none">
                <a:solidFill>
                  <a:srgbClr val="595959"/>
                </a:solidFill>
                <a:latin typeface="Montserrat"/>
                <a:ea typeface="Montserrat"/>
                <a:cs typeface="Montserrat"/>
                <a:sym typeface="Montserrat"/>
              </a:rPr>
              <a:t>) dos cadenas utilizando el signo </a:t>
            </a:r>
            <a:r>
              <a:rPr lang="es" sz="1682" b="1" i="0" u="none" strike="noStrike" cap="none">
                <a:solidFill>
                  <a:srgbClr val="595959"/>
                </a:solidFill>
                <a:latin typeface="Montserrat"/>
                <a:ea typeface="Montserrat"/>
                <a:cs typeface="Montserrat"/>
                <a:sym typeface="Montserrat"/>
              </a:rPr>
              <a:t>+</a:t>
            </a:r>
            <a:r>
              <a:rPr lang="es" sz="1682" b="0" i="0" u="none" strike="noStrike" cap="none">
                <a:solidFill>
                  <a:srgbClr val="595959"/>
                </a:solidFill>
                <a:latin typeface="Montserrat"/>
                <a:ea typeface="Montserrat"/>
                <a:cs typeface="Montserrat"/>
                <a:sym typeface="Montserrat"/>
              </a:rPr>
              <a:t> (“más”):</a:t>
            </a:r>
            <a:endParaRPr sz="1682" b="0" i="0" u="none" strike="noStrike" cap="none">
              <a:solidFill>
                <a:srgbClr val="595959"/>
              </a:solidFill>
              <a:latin typeface="Montserrat"/>
              <a:ea typeface="Montserrat"/>
              <a:cs typeface="Montserrat"/>
              <a:sym typeface="Montserrat"/>
            </a:endParaRPr>
          </a:p>
        </p:txBody>
      </p:sp>
      <p:sp>
        <p:nvSpPr>
          <p:cNvPr id="491" name="Google Shape;491;p33"/>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Cadenas de caracteres | Concatenación</a:t>
            </a:r>
            <a:endParaRPr/>
          </a:p>
        </p:txBody>
      </p:sp>
      <p:sp>
        <p:nvSpPr>
          <p:cNvPr id="492" name="Google Shape;492;p33"/>
          <p:cNvSpPr/>
          <p:nvPr/>
        </p:nvSpPr>
        <p:spPr>
          <a:xfrm>
            <a:off x="2234400" y="2064675"/>
            <a:ext cx="4657800" cy="8958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D5CED9"/>
                </a:solidFill>
                <a:highlight>
                  <a:srgbClr val="23262E"/>
                </a:highlight>
                <a:latin typeface="Consolas"/>
                <a:ea typeface="Consolas"/>
                <a:cs typeface="Consolas"/>
                <a:sym typeface="Consolas"/>
              </a:rPr>
              <a:t>var1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96E072"/>
                </a:solidFill>
                <a:highlight>
                  <a:srgbClr val="23262E"/>
                </a:highlight>
                <a:latin typeface="Consolas"/>
                <a:ea typeface="Consolas"/>
                <a:cs typeface="Consolas"/>
                <a:sym typeface="Consolas"/>
              </a:rPr>
              <a:t>'Hola'</a:t>
            </a:r>
            <a:endParaRPr sz="1200" b="0" i="0" u="none" strike="noStrike" cap="none">
              <a:solidFill>
                <a:srgbClr val="96E07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D5CED9"/>
                </a:solidFill>
                <a:highlight>
                  <a:srgbClr val="23262E"/>
                </a:highlight>
                <a:latin typeface="Consolas"/>
                <a:ea typeface="Consolas"/>
                <a:cs typeface="Consolas"/>
                <a:sym typeface="Consolas"/>
              </a:rPr>
              <a:t>var2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96E072"/>
                </a:solidFill>
                <a:highlight>
                  <a:srgbClr val="23262E"/>
                </a:highlight>
                <a:latin typeface="Consolas"/>
                <a:ea typeface="Consolas"/>
                <a:cs typeface="Consolas"/>
                <a:sym typeface="Consolas"/>
              </a:rPr>
              <a:t>'Python'</a:t>
            </a:r>
            <a:endParaRPr sz="1200" b="0" i="0" u="none" strike="noStrike" cap="none">
              <a:solidFill>
                <a:srgbClr val="96E07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D5CED9"/>
                </a:solidFill>
                <a:highlight>
                  <a:srgbClr val="23262E"/>
                </a:highlight>
                <a:latin typeface="Consolas"/>
                <a:ea typeface="Consolas"/>
                <a:cs typeface="Consolas"/>
                <a:sym typeface="Consolas"/>
              </a:rPr>
              <a:t>var3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var1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96E072"/>
                </a:solidFill>
                <a:highlight>
                  <a:srgbClr val="23262E"/>
                </a:highlight>
                <a:latin typeface="Consolas"/>
                <a:ea typeface="Consolas"/>
                <a:cs typeface="Consolas"/>
                <a:sym typeface="Consolas"/>
              </a:rPr>
              <a:t>' '</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var2</a:t>
            </a:r>
            <a:endParaRPr sz="12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FFE66D"/>
                </a:solidFill>
                <a:highlight>
                  <a:srgbClr val="23262E"/>
                </a:highlight>
                <a:latin typeface="Consolas"/>
                <a:ea typeface="Consolas"/>
                <a:cs typeface="Consolas"/>
                <a:sym typeface="Consolas"/>
              </a:rPr>
              <a:t>print</a:t>
            </a:r>
            <a:r>
              <a:rPr lang="es" sz="1200" b="0" i="0" u="none" strike="noStrike" cap="none">
                <a:solidFill>
                  <a:srgbClr val="D5CED9"/>
                </a:solidFill>
                <a:highlight>
                  <a:srgbClr val="23262E"/>
                </a:highlight>
                <a:latin typeface="Consolas"/>
                <a:ea typeface="Consolas"/>
                <a:cs typeface="Consolas"/>
                <a:sym typeface="Consolas"/>
              </a:rPr>
              <a:t>(var3) </a:t>
            </a:r>
            <a:r>
              <a:rPr lang="es" sz="1200" b="0" i="0" u="none" strike="noStrike" cap="none">
                <a:solidFill>
                  <a:srgbClr val="5F6167"/>
                </a:solidFill>
                <a:highlight>
                  <a:srgbClr val="23262E"/>
                </a:highlight>
                <a:latin typeface="Consolas"/>
                <a:ea typeface="Consolas"/>
                <a:cs typeface="Consolas"/>
                <a:sym typeface="Consolas"/>
              </a:rPr>
              <a:t># Imprime Hola Python</a:t>
            </a:r>
            <a:endParaRPr sz="1200" b="0" i="0" u="none" strike="noStrike" cap="none">
              <a:solidFill>
                <a:srgbClr val="D5CED9"/>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rgbClr val="FFE66D"/>
              </a:buClr>
              <a:buSzPts val="1200"/>
              <a:buFont typeface="Consolas"/>
              <a:buNone/>
            </a:pPr>
            <a:endParaRPr sz="1200" b="0" i="0" u="none" strike="noStrike" cap="none">
              <a:solidFill>
                <a:srgbClr val="D5CED9"/>
              </a:solidFill>
              <a:latin typeface="Consolas"/>
              <a:ea typeface="Consolas"/>
              <a:cs typeface="Consolas"/>
              <a:sym typeface="Consolas"/>
            </a:endParaRPr>
          </a:p>
        </p:txBody>
      </p:sp>
      <p:sp>
        <p:nvSpPr>
          <p:cNvPr id="493" name="Google Shape;493;p33"/>
          <p:cNvSpPr/>
          <p:nvPr/>
        </p:nvSpPr>
        <p:spPr>
          <a:xfrm>
            <a:off x="2234400" y="1795200"/>
            <a:ext cx="4657800" cy="2694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s" sz="1400" b="0" i="0" u="none" strike="noStrike" cap="none">
                <a:solidFill>
                  <a:schemeClr val="dk2"/>
                </a:solidFill>
                <a:latin typeface="Montserrat"/>
                <a:ea typeface="Montserrat"/>
                <a:cs typeface="Montserrat"/>
                <a:sym typeface="Montserrat"/>
              </a:rPr>
              <a:t>Concatenación de cadenas:</a:t>
            </a:r>
            <a:endParaRPr sz="1400" b="0" i="0" u="none" strike="noStrike" cap="none">
              <a:solidFill>
                <a:schemeClr val="dk2"/>
              </a:solidFill>
              <a:latin typeface="Montserrat"/>
              <a:ea typeface="Montserrat"/>
              <a:cs typeface="Montserrat"/>
              <a:sym typeface="Montserrat"/>
            </a:endParaRPr>
          </a:p>
        </p:txBody>
      </p:sp>
      <p:sp>
        <p:nvSpPr>
          <p:cNvPr id="494" name="Google Shape;494;p33"/>
          <p:cNvSpPr txBox="1"/>
          <p:nvPr/>
        </p:nvSpPr>
        <p:spPr>
          <a:xfrm>
            <a:off x="436425" y="2960475"/>
            <a:ext cx="8279700" cy="669600"/>
          </a:xfrm>
          <a:prstGeom prst="rect">
            <a:avLst/>
          </a:prstGeom>
          <a:noFill/>
          <a:ln>
            <a:noFill/>
          </a:ln>
        </p:spPr>
        <p:txBody>
          <a:bodyPr spcFirstLastPara="1" wrap="square" lIns="0" tIns="91425" rIns="0" bIns="91425" anchor="t" anchorCtr="0">
            <a:noAutofit/>
          </a:bodyPr>
          <a:lstStyle/>
          <a:p>
            <a:pPr marL="0" marR="0" lvl="0" indent="0" algn="l" rtl="0">
              <a:lnSpc>
                <a:spcPct val="100000"/>
              </a:lnSpc>
              <a:spcBef>
                <a:spcPts val="0"/>
              </a:spcBef>
              <a:spcAft>
                <a:spcPts val="0"/>
              </a:spcAft>
              <a:buClr>
                <a:srgbClr val="000000"/>
              </a:buClr>
              <a:buSzPts val="1650"/>
              <a:buFont typeface="Arial"/>
              <a:buNone/>
            </a:pPr>
            <a:r>
              <a:rPr lang="es" sz="1650" b="0" i="0" u="none" strike="noStrike" cap="none">
                <a:solidFill>
                  <a:schemeClr val="dk2"/>
                </a:solidFill>
                <a:latin typeface="Montserrat"/>
                <a:ea typeface="Montserrat"/>
                <a:cs typeface="Montserrat"/>
                <a:sym typeface="Montserrat"/>
              </a:rPr>
              <a:t>El mismo signo + se usa para sumar números o concatenar cadenas. Pero no podemos utilizarlo con datos mixtos, porque se obtiene un error:</a:t>
            </a:r>
            <a:endParaRPr sz="1650" b="0" i="0" u="none" strike="noStrike" cap="none">
              <a:solidFill>
                <a:schemeClr val="dk2"/>
              </a:solidFill>
              <a:latin typeface="Arial"/>
              <a:ea typeface="Arial"/>
              <a:cs typeface="Arial"/>
              <a:sym typeface="Arial"/>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p:txBody>
      </p:sp>
      <p:sp>
        <p:nvSpPr>
          <p:cNvPr id="495" name="Google Shape;495;p33"/>
          <p:cNvSpPr/>
          <p:nvPr/>
        </p:nvSpPr>
        <p:spPr>
          <a:xfrm>
            <a:off x="2234400" y="3887400"/>
            <a:ext cx="4657800" cy="6696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D5CED9"/>
                </a:solidFill>
                <a:highlight>
                  <a:srgbClr val="23262E"/>
                </a:highlight>
                <a:latin typeface="Consolas"/>
                <a:ea typeface="Consolas"/>
                <a:cs typeface="Consolas"/>
                <a:sym typeface="Consolas"/>
              </a:rPr>
              <a:t>var1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F39C12"/>
                </a:solidFill>
                <a:highlight>
                  <a:srgbClr val="23262E"/>
                </a:highlight>
                <a:latin typeface="Consolas"/>
                <a:ea typeface="Consolas"/>
                <a:cs typeface="Consolas"/>
                <a:sym typeface="Consolas"/>
              </a:rPr>
              <a:t>3</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F39C12"/>
                </a:solidFill>
                <a:highlight>
                  <a:srgbClr val="23262E"/>
                </a:highlight>
                <a:latin typeface="Consolas"/>
                <a:ea typeface="Consolas"/>
                <a:cs typeface="Consolas"/>
                <a:sym typeface="Consolas"/>
              </a:rPr>
              <a:t>5</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5F6167"/>
                </a:solidFill>
                <a:highlight>
                  <a:srgbClr val="23262E"/>
                </a:highlight>
                <a:latin typeface="Consolas"/>
                <a:ea typeface="Consolas"/>
                <a:cs typeface="Consolas"/>
                <a:sym typeface="Consolas"/>
              </a:rPr>
              <a:t># 8</a:t>
            </a:r>
            <a:endParaRPr sz="1200" b="0" i="0" u="none" strike="noStrike" cap="none">
              <a:solidFill>
                <a:srgbClr val="5F6167"/>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D5CED9"/>
                </a:solidFill>
                <a:highlight>
                  <a:srgbClr val="23262E"/>
                </a:highlight>
                <a:latin typeface="Consolas"/>
                <a:ea typeface="Consolas"/>
                <a:cs typeface="Consolas"/>
                <a:sym typeface="Consolas"/>
              </a:rPr>
              <a:t>var2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96E072"/>
                </a:solidFill>
                <a:highlight>
                  <a:srgbClr val="23262E"/>
                </a:highlight>
                <a:latin typeface="Consolas"/>
                <a:ea typeface="Consolas"/>
                <a:cs typeface="Consolas"/>
                <a:sym typeface="Consolas"/>
              </a:rPr>
              <a:t>"3"</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96E072"/>
                </a:solidFill>
                <a:highlight>
                  <a:srgbClr val="23262E"/>
                </a:highlight>
                <a:latin typeface="Consolas"/>
                <a:ea typeface="Consolas"/>
                <a:cs typeface="Consolas"/>
                <a:sym typeface="Consolas"/>
              </a:rPr>
              <a:t>"5"</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5F6167"/>
                </a:solidFill>
                <a:highlight>
                  <a:srgbClr val="23262E"/>
                </a:highlight>
                <a:latin typeface="Consolas"/>
                <a:ea typeface="Consolas"/>
                <a:cs typeface="Consolas"/>
                <a:sym typeface="Consolas"/>
              </a:rPr>
              <a:t># 35</a:t>
            </a:r>
            <a:endParaRPr sz="1200" b="0" i="0" u="none" strike="noStrike" cap="none">
              <a:solidFill>
                <a:srgbClr val="5F6167"/>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D5CED9"/>
                </a:solidFill>
                <a:highlight>
                  <a:srgbClr val="23262E"/>
                </a:highlight>
                <a:latin typeface="Consolas"/>
                <a:ea typeface="Consolas"/>
                <a:cs typeface="Consolas"/>
                <a:sym typeface="Consolas"/>
              </a:rPr>
              <a:t>var3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F39C12"/>
                </a:solidFill>
                <a:highlight>
                  <a:srgbClr val="23262E"/>
                </a:highlight>
                <a:latin typeface="Consolas"/>
                <a:ea typeface="Consolas"/>
                <a:cs typeface="Consolas"/>
                <a:sym typeface="Consolas"/>
              </a:rPr>
              <a:t>3</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96E072"/>
                </a:solidFill>
                <a:highlight>
                  <a:srgbClr val="23262E"/>
                </a:highlight>
                <a:latin typeface="Consolas"/>
                <a:ea typeface="Consolas"/>
                <a:cs typeface="Consolas"/>
                <a:sym typeface="Consolas"/>
              </a:rPr>
              <a:t>"5"</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5F6167"/>
                </a:solidFill>
                <a:highlight>
                  <a:srgbClr val="23262E"/>
                </a:highlight>
                <a:latin typeface="Consolas"/>
                <a:ea typeface="Consolas"/>
                <a:cs typeface="Consolas"/>
                <a:sym typeface="Consolas"/>
              </a:rPr>
              <a:t># TypeError</a:t>
            </a:r>
            <a:endParaRPr sz="1200" b="0" i="0" u="none" strike="noStrike" cap="none">
              <a:solidFill>
                <a:srgbClr val="D5CED9"/>
              </a:solidFill>
              <a:latin typeface="Consolas"/>
              <a:ea typeface="Consolas"/>
              <a:cs typeface="Consolas"/>
              <a:sym typeface="Consolas"/>
            </a:endParaRPr>
          </a:p>
        </p:txBody>
      </p:sp>
      <p:sp>
        <p:nvSpPr>
          <p:cNvPr id="496" name="Google Shape;496;p33"/>
          <p:cNvSpPr/>
          <p:nvPr/>
        </p:nvSpPr>
        <p:spPr>
          <a:xfrm>
            <a:off x="2234400" y="3617925"/>
            <a:ext cx="4657800" cy="2694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s" sz="1400" b="0" i="0" u="none" strike="noStrike" cap="none">
                <a:solidFill>
                  <a:schemeClr val="dk2"/>
                </a:solidFill>
                <a:latin typeface="Montserrat"/>
                <a:ea typeface="Montserrat"/>
                <a:cs typeface="Montserrat"/>
                <a:sym typeface="Montserrat"/>
              </a:rPr>
              <a:t>Concatenación de cadenas:</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34"/>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Conversión de tipos de datos</a:t>
            </a:r>
            <a:endParaRPr/>
          </a:p>
        </p:txBody>
      </p:sp>
      <p:sp>
        <p:nvSpPr>
          <p:cNvPr id="502" name="Google Shape;502;p34"/>
          <p:cNvSpPr/>
          <p:nvPr/>
        </p:nvSpPr>
        <p:spPr>
          <a:xfrm>
            <a:off x="4714225" y="1480287"/>
            <a:ext cx="1817100" cy="558900"/>
          </a:xfrm>
          <a:prstGeom prst="flowChartAlternateProcess">
            <a:avLst/>
          </a:prstGeom>
          <a:solidFill>
            <a:srgbClr val="F8C823"/>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300" b="0" i="0" u="none" strike="noStrike" cap="none">
                <a:solidFill>
                  <a:schemeClr val="dk2"/>
                </a:solidFill>
                <a:latin typeface="Montserrat"/>
                <a:ea typeface="Montserrat"/>
                <a:cs typeface="Montserrat"/>
                <a:sym typeface="Montserrat"/>
              </a:rPr>
              <a:t>int (cadena)</a:t>
            </a:r>
            <a:endParaRPr sz="1300" b="0" i="0" u="none" strike="noStrike" cap="none">
              <a:solidFill>
                <a:schemeClr val="dk2"/>
              </a:solidFill>
              <a:latin typeface="Montserrat"/>
              <a:ea typeface="Montserrat"/>
              <a:cs typeface="Montserrat"/>
              <a:sym typeface="Montserrat"/>
            </a:endParaRPr>
          </a:p>
        </p:txBody>
      </p:sp>
      <p:sp>
        <p:nvSpPr>
          <p:cNvPr id="503" name="Google Shape;503;p34"/>
          <p:cNvSpPr/>
          <p:nvPr/>
        </p:nvSpPr>
        <p:spPr>
          <a:xfrm>
            <a:off x="4714225" y="2237679"/>
            <a:ext cx="1817100" cy="558900"/>
          </a:xfrm>
          <a:prstGeom prst="flowChartAlternateProcess">
            <a:avLst/>
          </a:prstGeom>
          <a:solidFill>
            <a:srgbClr val="F8C823"/>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300" b="0" i="0" u="none" strike="noStrike" cap="none">
                <a:solidFill>
                  <a:schemeClr val="dk2"/>
                </a:solidFill>
                <a:latin typeface="Montserrat"/>
                <a:ea typeface="Montserrat"/>
                <a:cs typeface="Montserrat"/>
                <a:sym typeface="Montserrat"/>
              </a:rPr>
              <a:t>float (cadena)</a:t>
            </a:r>
            <a:endParaRPr sz="1300" b="0" i="0" u="none" strike="noStrike" cap="none">
              <a:solidFill>
                <a:schemeClr val="dk2"/>
              </a:solidFill>
              <a:latin typeface="Montserrat"/>
              <a:ea typeface="Montserrat"/>
              <a:cs typeface="Montserrat"/>
              <a:sym typeface="Montserrat"/>
            </a:endParaRPr>
          </a:p>
        </p:txBody>
      </p:sp>
      <p:sp>
        <p:nvSpPr>
          <p:cNvPr id="504" name="Google Shape;504;p34"/>
          <p:cNvSpPr/>
          <p:nvPr/>
        </p:nvSpPr>
        <p:spPr>
          <a:xfrm>
            <a:off x="4714225" y="2995071"/>
            <a:ext cx="1817100" cy="558900"/>
          </a:xfrm>
          <a:prstGeom prst="flowChartAlternateProcess">
            <a:avLst/>
          </a:prstGeom>
          <a:solidFill>
            <a:srgbClr val="F8C823"/>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300" b="0" i="0" u="none" strike="noStrike" cap="none">
                <a:solidFill>
                  <a:schemeClr val="dk2"/>
                </a:solidFill>
                <a:latin typeface="Montserrat"/>
                <a:ea typeface="Montserrat"/>
                <a:cs typeface="Montserrat"/>
                <a:sym typeface="Montserrat"/>
              </a:rPr>
              <a:t>str (entero)</a:t>
            </a:r>
            <a:endParaRPr sz="1300" b="0" i="0" u="none" strike="noStrike" cap="none">
              <a:solidFill>
                <a:schemeClr val="dk2"/>
              </a:solidFill>
              <a:latin typeface="Montserrat"/>
              <a:ea typeface="Montserrat"/>
              <a:cs typeface="Montserrat"/>
              <a:sym typeface="Montserrat"/>
            </a:endParaRPr>
          </a:p>
        </p:txBody>
      </p:sp>
      <p:sp>
        <p:nvSpPr>
          <p:cNvPr id="505" name="Google Shape;505;p34"/>
          <p:cNvSpPr/>
          <p:nvPr/>
        </p:nvSpPr>
        <p:spPr>
          <a:xfrm>
            <a:off x="4714225" y="3752463"/>
            <a:ext cx="1817100" cy="558900"/>
          </a:xfrm>
          <a:prstGeom prst="flowChartAlternateProcess">
            <a:avLst/>
          </a:prstGeom>
          <a:solidFill>
            <a:srgbClr val="F8C823"/>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300" b="0" i="0" u="none" strike="noStrike" cap="none">
                <a:solidFill>
                  <a:schemeClr val="dk2"/>
                </a:solidFill>
                <a:latin typeface="Montserrat"/>
                <a:ea typeface="Montserrat"/>
                <a:cs typeface="Montserrat"/>
                <a:sym typeface="Montserrat"/>
              </a:rPr>
              <a:t>str (coma flotante)</a:t>
            </a:r>
            <a:endParaRPr sz="1300" b="0" i="0" u="none" strike="noStrike" cap="none">
              <a:solidFill>
                <a:schemeClr val="dk2"/>
              </a:solidFill>
              <a:latin typeface="Montserrat"/>
              <a:ea typeface="Montserrat"/>
              <a:cs typeface="Montserrat"/>
              <a:sym typeface="Montserrat"/>
            </a:endParaRPr>
          </a:p>
        </p:txBody>
      </p:sp>
      <p:cxnSp>
        <p:nvCxnSpPr>
          <p:cNvPr id="506" name="Google Shape;506;p34"/>
          <p:cNvCxnSpPr/>
          <p:nvPr/>
        </p:nvCxnSpPr>
        <p:spPr>
          <a:xfrm>
            <a:off x="6531279" y="1783244"/>
            <a:ext cx="825600" cy="0"/>
          </a:xfrm>
          <a:prstGeom prst="straightConnector1">
            <a:avLst/>
          </a:prstGeom>
          <a:noFill/>
          <a:ln w="28575" cap="flat" cmpd="sng">
            <a:solidFill>
              <a:schemeClr val="dk2"/>
            </a:solidFill>
            <a:prstDash val="solid"/>
            <a:round/>
            <a:headEnd type="none" w="sm" len="sm"/>
            <a:tailEnd type="triangle" w="med" len="med"/>
          </a:ln>
        </p:spPr>
      </p:cxnSp>
      <p:sp>
        <p:nvSpPr>
          <p:cNvPr id="507" name="Google Shape;507;p34"/>
          <p:cNvSpPr/>
          <p:nvPr/>
        </p:nvSpPr>
        <p:spPr>
          <a:xfrm>
            <a:off x="7356999" y="1480287"/>
            <a:ext cx="1174500" cy="6060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300" b="0" i="0" u="none" strike="noStrike" cap="none">
                <a:solidFill>
                  <a:schemeClr val="dk2"/>
                </a:solidFill>
                <a:latin typeface="Montserrat"/>
                <a:ea typeface="Montserrat"/>
                <a:cs typeface="Montserrat"/>
                <a:sym typeface="Montserrat"/>
              </a:rPr>
              <a:t>Entero</a:t>
            </a:r>
            <a:endParaRPr sz="1300" b="0" i="0" u="none" strike="noStrike" cap="none">
              <a:solidFill>
                <a:schemeClr val="dk2"/>
              </a:solidFill>
              <a:latin typeface="Montserrat"/>
              <a:ea typeface="Montserrat"/>
              <a:cs typeface="Montserrat"/>
              <a:sym typeface="Montserrat"/>
            </a:endParaRPr>
          </a:p>
        </p:txBody>
      </p:sp>
      <p:cxnSp>
        <p:nvCxnSpPr>
          <p:cNvPr id="508" name="Google Shape;508;p34"/>
          <p:cNvCxnSpPr/>
          <p:nvPr/>
        </p:nvCxnSpPr>
        <p:spPr>
          <a:xfrm>
            <a:off x="6531279" y="2540636"/>
            <a:ext cx="825600" cy="0"/>
          </a:xfrm>
          <a:prstGeom prst="straightConnector1">
            <a:avLst/>
          </a:prstGeom>
          <a:noFill/>
          <a:ln w="28575" cap="flat" cmpd="sng">
            <a:solidFill>
              <a:schemeClr val="dk2"/>
            </a:solidFill>
            <a:prstDash val="solid"/>
            <a:round/>
            <a:headEnd type="none" w="sm" len="sm"/>
            <a:tailEnd type="triangle" w="med" len="med"/>
          </a:ln>
        </p:spPr>
      </p:cxnSp>
      <p:cxnSp>
        <p:nvCxnSpPr>
          <p:cNvPr id="509" name="Google Shape;509;p34"/>
          <p:cNvCxnSpPr/>
          <p:nvPr/>
        </p:nvCxnSpPr>
        <p:spPr>
          <a:xfrm>
            <a:off x="6531279" y="3298028"/>
            <a:ext cx="825600" cy="0"/>
          </a:xfrm>
          <a:prstGeom prst="straightConnector1">
            <a:avLst/>
          </a:prstGeom>
          <a:noFill/>
          <a:ln w="28575" cap="flat" cmpd="sng">
            <a:solidFill>
              <a:schemeClr val="dk2"/>
            </a:solidFill>
            <a:prstDash val="solid"/>
            <a:round/>
            <a:headEnd type="none" w="sm" len="sm"/>
            <a:tailEnd type="triangle" w="med" len="med"/>
          </a:ln>
        </p:spPr>
      </p:cxnSp>
      <p:cxnSp>
        <p:nvCxnSpPr>
          <p:cNvPr id="510" name="Google Shape;510;p34"/>
          <p:cNvCxnSpPr/>
          <p:nvPr/>
        </p:nvCxnSpPr>
        <p:spPr>
          <a:xfrm>
            <a:off x="6531279" y="4055419"/>
            <a:ext cx="825600" cy="0"/>
          </a:xfrm>
          <a:prstGeom prst="straightConnector1">
            <a:avLst/>
          </a:prstGeom>
          <a:noFill/>
          <a:ln w="28575" cap="flat" cmpd="sng">
            <a:solidFill>
              <a:schemeClr val="dk2"/>
            </a:solidFill>
            <a:prstDash val="solid"/>
            <a:round/>
            <a:headEnd type="none" w="sm" len="sm"/>
            <a:tailEnd type="triangle" w="med" len="med"/>
          </a:ln>
        </p:spPr>
      </p:cxnSp>
      <p:sp>
        <p:nvSpPr>
          <p:cNvPr id="511" name="Google Shape;511;p34"/>
          <p:cNvSpPr/>
          <p:nvPr/>
        </p:nvSpPr>
        <p:spPr>
          <a:xfrm>
            <a:off x="7356999" y="2237679"/>
            <a:ext cx="1174500" cy="6060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300" b="0" i="0" u="none" strike="noStrike" cap="none">
                <a:solidFill>
                  <a:schemeClr val="dk2"/>
                </a:solidFill>
                <a:latin typeface="Montserrat"/>
                <a:ea typeface="Montserrat"/>
                <a:cs typeface="Montserrat"/>
                <a:sym typeface="Montserrat"/>
              </a:rPr>
              <a:t>Coma</a:t>
            </a:r>
            <a:endParaRPr sz="1300" b="0" i="0" u="none" strike="noStrike" cap="none">
              <a:solidFill>
                <a:schemeClr val="dk2"/>
              </a:solidFill>
              <a:latin typeface="Montserrat"/>
              <a:ea typeface="Montserrat"/>
              <a:cs typeface="Montserrat"/>
              <a:sym typeface="Montserrat"/>
            </a:endParaRPr>
          </a:p>
          <a:p>
            <a:pPr marL="0" marR="0" lvl="0" indent="0" algn="ctr" rtl="0">
              <a:lnSpc>
                <a:spcPct val="100000"/>
              </a:lnSpc>
              <a:spcBef>
                <a:spcPts val="0"/>
              </a:spcBef>
              <a:spcAft>
                <a:spcPts val="0"/>
              </a:spcAft>
              <a:buClr>
                <a:srgbClr val="000000"/>
              </a:buClr>
              <a:buSzPts val="1800"/>
              <a:buFont typeface="Arial"/>
              <a:buNone/>
            </a:pPr>
            <a:r>
              <a:rPr lang="es" sz="1300" b="0" i="0" u="none" strike="noStrike" cap="none">
                <a:solidFill>
                  <a:schemeClr val="dk2"/>
                </a:solidFill>
                <a:latin typeface="Montserrat"/>
                <a:ea typeface="Montserrat"/>
                <a:cs typeface="Montserrat"/>
                <a:sym typeface="Montserrat"/>
              </a:rPr>
              <a:t>flotante</a:t>
            </a:r>
            <a:endParaRPr sz="1300" b="0" i="0" u="none" strike="noStrike" cap="none">
              <a:solidFill>
                <a:schemeClr val="dk2"/>
              </a:solidFill>
              <a:latin typeface="Montserrat"/>
              <a:ea typeface="Montserrat"/>
              <a:cs typeface="Montserrat"/>
              <a:sym typeface="Montserrat"/>
            </a:endParaRPr>
          </a:p>
        </p:txBody>
      </p:sp>
      <p:sp>
        <p:nvSpPr>
          <p:cNvPr id="512" name="Google Shape;512;p34"/>
          <p:cNvSpPr/>
          <p:nvPr/>
        </p:nvSpPr>
        <p:spPr>
          <a:xfrm>
            <a:off x="7356999" y="2995071"/>
            <a:ext cx="1174500" cy="6060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300" b="0" i="0" u="none" strike="noStrike" cap="none">
                <a:solidFill>
                  <a:schemeClr val="dk2"/>
                </a:solidFill>
                <a:latin typeface="Montserrat"/>
                <a:ea typeface="Montserrat"/>
                <a:cs typeface="Montserrat"/>
                <a:sym typeface="Montserrat"/>
              </a:rPr>
              <a:t>Cadena</a:t>
            </a:r>
            <a:endParaRPr sz="1300" b="0" i="0" u="none" strike="noStrike" cap="none">
              <a:solidFill>
                <a:schemeClr val="dk2"/>
              </a:solidFill>
              <a:latin typeface="Montserrat"/>
              <a:ea typeface="Montserrat"/>
              <a:cs typeface="Montserrat"/>
              <a:sym typeface="Montserrat"/>
            </a:endParaRPr>
          </a:p>
        </p:txBody>
      </p:sp>
      <p:sp>
        <p:nvSpPr>
          <p:cNvPr id="513" name="Google Shape;513;p34"/>
          <p:cNvSpPr/>
          <p:nvPr/>
        </p:nvSpPr>
        <p:spPr>
          <a:xfrm>
            <a:off x="7356999" y="3752463"/>
            <a:ext cx="1174500" cy="606000"/>
          </a:xfrm>
          <a:prstGeom prst="flowChartAlternateProcess">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s" sz="1300" b="0" i="0" u="none" strike="noStrike" cap="none">
                <a:solidFill>
                  <a:schemeClr val="dk2"/>
                </a:solidFill>
                <a:latin typeface="Montserrat"/>
                <a:ea typeface="Montserrat"/>
                <a:cs typeface="Montserrat"/>
                <a:sym typeface="Montserrat"/>
              </a:rPr>
              <a:t>Cadena</a:t>
            </a:r>
            <a:endParaRPr sz="1300" b="0" i="0" u="none" strike="noStrike" cap="none">
              <a:solidFill>
                <a:schemeClr val="dk2"/>
              </a:solidFill>
              <a:latin typeface="Montserrat"/>
              <a:ea typeface="Montserrat"/>
              <a:cs typeface="Montserrat"/>
              <a:sym typeface="Montserrat"/>
            </a:endParaRPr>
          </a:p>
        </p:txBody>
      </p:sp>
      <p:sp>
        <p:nvSpPr>
          <p:cNvPr id="514" name="Google Shape;514;p34"/>
          <p:cNvSpPr txBox="1"/>
          <p:nvPr/>
        </p:nvSpPr>
        <p:spPr>
          <a:xfrm>
            <a:off x="432000" y="1281675"/>
            <a:ext cx="39603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En ocasiones es necesario aplicar conversiones de valores entre </a:t>
            </a:r>
            <a:r>
              <a:rPr lang="es" sz="1600" b="1" i="0" u="none" strike="noStrike" cap="none">
                <a:solidFill>
                  <a:srgbClr val="595959"/>
                </a:solidFill>
                <a:latin typeface="Montserrat"/>
                <a:ea typeface="Montserrat"/>
                <a:cs typeface="Montserrat"/>
                <a:sym typeface="Montserrat"/>
              </a:rPr>
              <a:t>tipos de datos</a:t>
            </a:r>
            <a:r>
              <a:rPr lang="es" sz="1600" b="0" i="0" u="none" strike="noStrike" cap="none">
                <a:solidFill>
                  <a:srgbClr val="595959"/>
                </a:solidFill>
                <a:latin typeface="Montserrat"/>
                <a:ea typeface="Montserrat"/>
                <a:cs typeface="Montserrat"/>
                <a:sym typeface="Montserrat"/>
              </a:rPr>
              <a:t> para manipular los valores de forma diferente. Por ejemplo, es posible que debamos concatenar valores numéricos con cadenas o representar posiciones decimales en números que se iniciaron como valores enteros. Python provee funciones que pueden hacer estas tareas:</a:t>
            </a:r>
            <a:endParaRPr sz="160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5"/>
          <p:cNvSpPr txBox="1">
            <a:spLocks noGrp="1"/>
          </p:cNvSpPr>
          <p:nvPr>
            <p:ph type="ctrTitle"/>
          </p:nvPr>
        </p:nvSpPr>
        <p:spPr>
          <a:xfrm>
            <a:off x="550375" y="7600"/>
            <a:ext cx="8043300" cy="1570500"/>
          </a:xfrm>
          <a:prstGeom prst="rect">
            <a:avLst/>
          </a:prstGeom>
          <a:noFill/>
          <a:ln>
            <a:noFill/>
          </a:ln>
        </p:spPr>
        <p:txBody>
          <a:bodyPr spcFirstLastPara="1" wrap="square" lIns="91425" tIns="91425" rIns="91425" bIns="91425" anchor="b" anchorCtr="0">
            <a:normAutofit/>
          </a:bodyPr>
          <a:lstStyle/>
          <a:p>
            <a:pPr marL="0" lvl="0" indent="0" algn="l" rtl="0">
              <a:lnSpc>
                <a:spcPct val="100000"/>
              </a:lnSpc>
              <a:spcBef>
                <a:spcPts val="0"/>
              </a:spcBef>
              <a:spcAft>
                <a:spcPts val="0"/>
              </a:spcAft>
              <a:buSzPts val="4000"/>
              <a:buNone/>
            </a:pPr>
            <a:r>
              <a:rPr lang="es"/>
              <a:t>Operador</a:t>
            </a:r>
            <a:endParaRPr/>
          </a:p>
        </p:txBody>
      </p:sp>
      <p:sp>
        <p:nvSpPr>
          <p:cNvPr id="520" name="Google Shape;520;p35"/>
          <p:cNvSpPr txBox="1">
            <a:spLocks noGrp="1"/>
          </p:cNvSpPr>
          <p:nvPr>
            <p:ph type="subTitle" idx="1"/>
          </p:nvPr>
        </p:nvSpPr>
        <p:spPr>
          <a:xfrm>
            <a:off x="550375" y="1614925"/>
            <a:ext cx="8043300" cy="2649300"/>
          </a:xfrm>
          <a:prstGeom prst="rect">
            <a:avLst/>
          </a:prstGeom>
          <a:noFill/>
          <a:ln>
            <a:noFill/>
          </a:ln>
        </p:spPr>
        <p:txBody>
          <a:bodyPr spcFirstLastPara="1" wrap="square" lIns="91425" tIns="91425" rIns="91425" bIns="91425" anchor="t" anchorCtr="0">
            <a:normAutofit fontScale="92500" lnSpcReduction="10000"/>
          </a:bodyPr>
          <a:lstStyle/>
          <a:p>
            <a:pPr marL="0" lvl="0" indent="0" algn="l" rtl="0">
              <a:lnSpc>
                <a:spcPct val="100000"/>
              </a:lnSpc>
              <a:spcBef>
                <a:spcPts val="0"/>
              </a:spcBef>
              <a:spcAft>
                <a:spcPts val="0"/>
              </a:spcAft>
              <a:buClr>
                <a:schemeClr val="dk1"/>
              </a:buClr>
              <a:buSzPct val="64705"/>
              <a:buFont typeface="Arial"/>
              <a:buNone/>
            </a:pPr>
            <a:r>
              <a:rPr lang="es"/>
              <a:t>Un operador es un carácter o conjunto de caracteres que actúa sobre una, dos o más variables y/o literales para llevar a cabo una operación con un resultado determinado.</a:t>
            </a:r>
            <a:endParaRPr/>
          </a:p>
          <a:p>
            <a:pPr marL="0" lvl="0" indent="0" algn="l" rtl="0">
              <a:lnSpc>
                <a:spcPct val="100000"/>
              </a:lnSpc>
              <a:spcBef>
                <a:spcPts val="0"/>
              </a:spcBef>
              <a:spcAft>
                <a:spcPts val="0"/>
              </a:spcAft>
              <a:buClr>
                <a:schemeClr val="dk1"/>
              </a:buClr>
              <a:buSzPct val="64705"/>
              <a:buFont typeface="Arial"/>
              <a:buNone/>
            </a:pPr>
            <a:r>
              <a:rPr lang="es"/>
              <a:t>Ejemplos de operadores comunes son los operadores aritméticos + (suma), - (resta) o * (producto), aunque en Python existen otros operadores.</a:t>
            </a:r>
            <a:endParaRPr/>
          </a:p>
          <a:p>
            <a:pPr marL="0" lvl="0" indent="0" algn="l" rtl="0">
              <a:lnSpc>
                <a:spcPct val="100000"/>
              </a:lnSpc>
              <a:spcBef>
                <a:spcPts val="0"/>
              </a:spcBef>
              <a:spcAft>
                <a:spcPts val="0"/>
              </a:spcAft>
              <a:buClr>
                <a:schemeClr val="dk1"/>
              </a:buClr>
              <a:buSzPct val="64705"/>
              <a:buFont typeface="Arial"/>
              <a:buNone/>
            </a:pPr>
            <a:r>
              <a:rPr lang="es"/>
              <a:t>Tipos de operadores:</a:t>
            </a:r>
            <a:endParaRPr/>
          </a:p>
          <a:p>
            <a:pPr marL="457200" lvl="0" indent="-328484" algn="l" rtl="0">
              <a:lnSpc>
                <a:spcPct val="100000"/>
              </a:lnSpc>
              <a:spcBef>
                <a:spcPts val="0"/>
              </a:spcBef>
              <a:spcAft>
                <a:spcPts val="0"/>
              </a:spcAft>
              <a:buSzPct val="100000"/>
              <a:buChar char="●"/>
            </a:pPr>
            <a:r>
              <a:rPr lang="es"/>
              <a:t>Operador de Asignación</a:t>
            </a:r>
            <a:endParaRPr/>
          </a:p>
          <a:p>
            <a:pPr marL="457200" lvl="0" indent="-328484" algn="l" rtl="0">
              <a:lnSpc>
                <a:spcPct val="100000"/>
              </a:lnSpc>
              <a:spcBef>
                <a:spcPts val="0"/>
              </a:spcBef>
              <a:spcAft>
                <a:spcPts val="0"/>
              </a:spcAft>
              <a:buSzPct val="100000"/>
              <a:buChar char="●"/>
            </a:pPr>
            <a:r>
              <a:rPr lang="es"/>
              <a:t>Operadores Aritméticos</a:t>
            </a:r>
            <a:endParaRPr/>
          </a:p>
          <a:p>
            <a:pPr marL="457200" lvl="0" indent="-328484" algn="l" rtl="0">
              <a:lnSpc>
                <a:spcPct val="100000"/>
              </a:lnSpc>
              <a:spcBef>
                <a:spcPts val="0"/>
              </a:spcBef>
              <a:spcAft>
                <a:spcPts val="0"/>
              </a:spcAft>
              <a:buSzPct val="100000"/>
              <a:buChar char="●"/>
            </a:pPr>
            <a:r>
              <a:rPr lang="es"/>
              <a:t>Operadores de pertenencia</a:t>
            </a:r>
            <a:endParaRPr/>
          </a:p>
          <a:p>
            <a:pPr marL="457200" lvl="0" indent="-328484" algn="l" rtl="0">
              <a:lnSpc>
                <a:spcPct val="100000"/>
              </a:lnSpc>
              <a:spcBef>
                <a:spcPts val="0"/>
              </a:spcBef>
              <a:spcAft>
                <a:spcPts val="0"/>
              </a:spcAft>
              <a:buSzPct val="100000"/>
              <a:buChar char="●"/>
            </a:pPr>
            <a:r>
              <a:rPr lang="es"/>
              <a:t>Operadores Relacionales (los abordaremos en la próxima presentación)</a:t>
            </a:r>
            <a:endParaRPr/>
          </a:p>
          <a:p>
            <a:pPr marL="457200" lvl="0" indent="-328484" algn="l" rtl="0">
              <a:lnSpc>
                <a:spcPct val="100000"/>
              </a:lnSpc>
              <a:spcBef>
                <a:spcPts val="0"/>
              </a:spcBef>
              <a:spcAft>
                <a:spcPts val="0"/>
              </a:spcAft>
              <a:buSzPct val="100000"/>
              <a:buChar char="●"/>
            </a:pPr>
            <a:r>
              <a:rPr lang="es"/>
              <a:t>Operadores Lógicos (los abordaremos en la próxima presentación)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36"/>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Operadores aritméticos</a:t>
            </a:r>
            <a:endParaRPr/>
          </a:p>
        </p:txBody>
      </p:sp>
      <p:sp>
        <p:nvSpPr>
          <p:cNvPr id="526" name="Google Shape;526;p36"/>
          <p:cNvSpPr txBox="1"/>
          <p:nvPr/>
        </p:nvSpPr>
        <p:spPr>
          <a:xfrm>
            <a:off x="432000" y="1281675"/>
            <a:ext cx="8279700" cy="689100"/>
          </a:xfrm>
          <a:prstGeom prst="rect">
            <a:avLst/>
          </a:prstGeom>
          <a:noFill/>
          <a:ln>
            <a:noFill/>
          </a:ln>
        </p:spPr>
        <p:txBody>
          <a:bodyPr spcFirstLastPara="1" wrap="square" lIns="0" tIns="91425" rIns="0" bIns="91425" anchor="t" anchorCtr="0">
            <a:noAutofit/>
          </a:bodyPr>
          <a:lstStyle/>
          <a:p>
            <a:pPr marL="0" marR="0" lvl="0" indent="0" algn="l" rtl="0">
              <a:lnSpc>
                <a:spcPct val="115000"/>
              </a:lnSpc>
              <a:spcBef>
                <a:spcPts val="1199"/>
              </a:spcBef>
              <a:spcAft>
                <a:spcPts val="0"/>
              </a:spcAft>
              <a:buClr>
                <a:schemeClr val="dk1"/>
              </a:buClr>
              <a:buSzPts val="1100"/>
              <a:buFont typeface="Arial"/>
              <a:buNone/>
            </a:pPr>
            <a:r>
              <a:rPr lang="es" sz="1650" b="0" i="0" u="none" strike="noStrike" cap="none">
                <a:solidFill>
                  <a:srgbClr val="595959"/>
                </a:solidFill>
                <a:latin typeface="Montserrat"/>
                <a:ea typeface="Montserrat"/>
                <a:cs typeface="Montserrat"/>
                <a:sym typeface="Montserrat"/>
              </a:rPr>
              <a:t>Realizan operaciones aritméticas. Requieren uno o dos operandos (operadores unarios o binarios). Se aplican las reglas de precedencia.</a:t>
            </a: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chemeClr val="dk1"/>
              </a:buClr>
              <a:buSzPts val="110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chemeClr val="dk1"/>
              </a:buClr>
              <a:buSzPts val="110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chemeClr val="dk1"/>
              </a:buClr>
              <a:buSzPts val="1100"/>
              <a:buFont typeface="Arial"/>
              <a:buNone/>
            </a:pPr>
            <a:endParaRPr sz="165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50"/>
              <a:buFont typeface="Arial"/>
              <a:buNone/>
            </a:pPr>
            <a:endParaRPr sz="1650" b="0" i="0" u="none" strike="noStrike" cap="none">
              <a:solidFill>
                <a:srgbClr val="595959"/>
              </a:solidFill>
              <a:latin typeface="Montserrat"/>
              <a:ea typeface="Montserrat"/>
              <a:cs typeface="Montserrat"/>
              <a:sym typeface="Montserrat"/>
            </a:endParaRPr>
          </a:p>
        </p:txBody>
      </p:sp>
      <p:graphicFrame>
        <p:nvGraphicFramePr>
          <p:cNvPr id="527" name="Google Shape;527;p36"/>
          <p:cNvGraphicFramePr/>
          <p:nvPr/>
        </p:nvGraphicFramePr>
        <p:xfrm>
          <a:off x="432030" y="2082295"/>
          <a:ext cx="3000000" cy="3000000"/>
        </p:xfrm>
        <a:graphic>
          <a:graphicData uri="http://schemas.openxmlformats.org/drawingml/2006/table">
            <a:tbl>
              <a:tblPr>
                <a:noFill/>
                <a:tableStyleId>{3D1AF31F-F673-4A87-8231-376B5C7C5AA1}</a:tableStyleId>
              </a:tblPr>
              <a:tblGrid>
                <a:gridCol w="1273325">
                  <a:extLst>
                    <a:ext uri="{9D8B030D-6E8A-4147-A177-3AD203B41FA5}">
                      <a16:colId xmlns:a16="http://schemas.microsoft.com/office/drawing/2014/main" val="20000"/>
                    </a:ext>
                  </a:extLst>
                </a:gridCol>
                <a:gridCol w="7006375">
                  <a:extLst>
                    <a:ext uri="{9D8B030D-6E8A-4147-A177-3AD203B41FA5}">
                      <a16:colId xmlns:a16="http://schemas.microsoft.com/office/drawing/2014/main" val="20001"/>
                    </a:ext>
                  </a:extLst>
                </a:gridCol>
              </a:tblGrid>
              <a:tr h="300150">
                <a:tc>
                  <a:txBody>
                    <a:bodyPr/>
                    <a:lstStyle/>
                    <a:p>
                      <a:pPr marL="0" marR="0" lvl="0" indent="0" algn="ctr" rtl="0">
                        <a:lnSpc>
                          <a:spcPct val="100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Operador</a:t>
                      </a:r>
                      <a:endParaRPr sz="10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solidFill>
                      <a:srgbClr val="FFE66D"/>
                    </a:solidFill>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Descripción</a:t>
                      </a:r>
                      <a:endParaRPr sz="10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solidFill>
                      <a:srgbClr val="FFE66D"/>
                    </a:solidFill>
                  </a:tcPr>
                </a:tc>
                <a:extLst>
                  <a:ext uri="{0D108BD9-81ED-4DB2-BD59-A6C34878D82A}">
                    <a16:rowId xmlns:a16="http://schemas.microsoft.com/office/drawing/2014/main" val="10000"/>
                  </a:ext>
                </a:extLst>
              </a:tr>
              <a:tr h="300150">
                <a:tc>
                  <a:txBody>
                    <a:bodyPr/>
                    <a:lstStyle/>
                    <a:p>
                      <a:pPr marL="0" marR="0" lvl="0" indent="0" algn="ctr" rtl="0">
                        <a:lnSpc>
                          <a:spcPct val="100000"/>
                        </a:lnSpc>
                        <a:spcBef>
                          <a:spcPts val="0"/>
                        </a:spcBef>
                        <a:spcAft>
                          <a:spcPts val="0"/>
                        </a:spcAft>
                        <a:buClr>
                          <a:srgbClr val="000000"/>
                        </a:buClr>
                        <a:buSzPts val="1200"/>
                        <a:buFont typeface="Montserrat"/>
                        <a:buNone/>
                      </a:pPr>
                      <a:r>
                        <a:rPr lang="es" sz="1300" b="1" u="none" strike="noStrike" cap="none">
                          <a:solidFill>
                            <a:schemeClr val="dk2"/>
                          </a:solidFill>
                          <a:latin typeface="Montserrat"/>
                          <a:ea typeface="Montserrat"/>
                          <a:cs typeface="Montserrat"/>
                          <a:sym typeface="Montserrat"/>
                        </a:rPr>
                        <a:t>+</a:t>
                      </a:r>
                      <a:endParaRPr sz="1300" b="1"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Suma: </a:t>
                      </a:r>
                      <a:r>
                        <a:rPr lang="es" sz="1000" u="none" strike="noStrike" cap="none">
                          <a:solidFill>
                            <a:schemeClr val="dk2"/>
                          </a:solidFill>
                          <a:latin typeface="Montserrat"/>
                          <a:ea typeface="Montserrat"/>
                          <a:cs typeface="Montserrat"/>
                          <a:sym typeface="Montserrat"/>
                        </a:rPr>
                        <a:t>Suma dos operandos.</a:t>
                      </a:r>
                      <a:endParaRPr sz="10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89975">
                <a:tc>
                  <a:txBody>
                    <a:bodyPr/>
                    <a:lstStyle/>
                    <a:p>
                      <a:pPr marL="0" marR="0" lvl="0" indent="0" algn="ctr" rtl="0">
                        <a:lnSpc>
                          <a:spcPct val="100000"/>
                        </a:lnSpc>
                        <a:spcBef>
                          <a:spcPts val="0"/>
                        </a:spcBef>
                        <a:spcAft>
                          <a:spcPts val="0"/>
                        </a:spcAft>
                        <a:buClr>
                          <a:srgbClr val="000000"/>
                        </a:buClr>
                        <a:buSzPts val="1200"/>
                        <a:buFont typeface="Montserrat"/>
                        <a:buNone/>
                      </a:pPr>
                      <a:r>
                        <a:rPr lang="es" sz="1300" b="1" u="none" strike="noStrike" cap="none">
                          <a:solidFill>
                            <a:schemeClr val="dk2"/>
                          </a:solidFill>
                          <a:latin typeface="Montserrat"/>
                          <a:ea typeface="Montserrat"/>
                          <a:cs typeface="Montserrat"/>
                          <a:sym typeface="Montserrat"/>
                        </a:rPr>
                        <a:t>-</a:t>
                      </a:r>
                      <a:endParaRPr sz="1300" b="1"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Resta: </a:t>
                      </a:r>
                      <a:r>
                        <a:rPr lang="es" sz="1000" u="none" strike="noStrike" cap="none">
                          <a:solidFill>
                            <a:schemeClr val="dk2"/>
                          </a:solidFill>
                          <a:latin typeface="Montserrat"/>
                          <a:ea typeface="Montserrat"/>
                          <a:cs typeface="Montserrat"/>
                          <a:sym typeface="Montserrat"/>
                        </a:rPr>
                        <a:t>Resta al operando de la izquierda el valor del operando de la derecha. Utilizado sobre un único operando, le cambia el signo.</a:t>
                      </a:r>
                      <a:endParaRPr sz="10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00150">
                <a:tc>
                  <a:txBody>
                    <a:bodyPr/>
                    <a:lstStyle/>
                    <a:p>
                      <a:pPr marL="0" marR="0" lvl="0" indent="0" algn="ctr" rtl="0">
                        <a:lnSpc>
                          <a:spcPct val="100000"/>
                        </a:lnSpc>
                        <a:spcBef>
                          <a:spcPts val="0"/>
                        </a:spcBef>
                        <a:spcAft>
                          <a:spcPts val="0"/>
                        </a:spcAft>
                        <a:buClr>
                          <a:srgbClr val="000000"/>
                        </a:buClr>
                        <a:buSzPts val="1200"/>
                        <a:buFont typeface="Montserrat"/>
                        <a:buNone/>
                      </a:pPr>
                      <a:r>
                        <a:rPr lang="es" sz="1300" b="1" u="none" strike="noStrike" cap="none">
                          <a:solidFill>
                            <a:schemeClr val="dk2"/>
                          </a:solidFill>
                          <a:latin typeface="Montserrat"/>
                          <a:ea typeface="Montserrat"/>
                          <a:cs typeface="Montserrat"/>
                          <a:sym typeface="Montserrat"/>
                        </a:rPr>
                        <a:t>*</a:t>
                      </a:r>
                      <a:endParaRPr sz="1300" b="1"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Multiplicación: </a:t>
                      </a:r>
                      <a:r>
                        <a:rPr lang="es" sz="1000" u="none" strike="noStrike" cap="none">
                          <a:solidFill>
                            <a:schemeClr val="dk2"/>
                          </a:solidFill>
                          <a:latin typeface="Montserrat"/>
                          <a:ea typeface="Montserrat"/>
                          <a:cs typeface="Montserrat"/>
                          <a:sym typeface="Montserrat"/>
                        </a:rPr>
                        <a:t>Producto de dos operandos.</a:t>
                      </a:r>
                      <a:endParaRPr sz="10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00150">
                <a:tc>
                  <a:txBody>
                    <a:bodyPr/>
                    <a:lstStyle/>
                    <a:p>
                      <a:pPr marL="0" marR="0" lvl="0" indent="0" algn="ctr" rtl="0">
                        <a:lnSpc>
                          <a:spcPct val="100000"/>
                        </a:lnSpc>
                        <a:spcBef>
                          <a:spcPts val="0"/>
                        </a:spcBef>
                        <a:spcAft>
                          <a:spcPts val="0"/>
                        </a:spcAft>
                        <a:buClr>
                          <a:srgbClr val="000000"/>
                        </a:buClr>
                        <a:buSzPts val="1200"/>
                        <a:buFont typeface="Montserrat"/>
                        <a:buNone/>
                      </a:pPr>
                      <a:r>
                        <a:rPr lang="es" sz="1300" b="1" u="none" strike="noStrike" cap="none">
                          <a:solidFill>
                            <a:schemeClr val="dk2"/>
                          </a:solidFill>
                          <a:latin typeface="Montserrat"/>
                          <a:ea typeface="Montserrat"/>
                          <a:cs typeface="Montserrat"/>
                          <a:sym typeface="Montserrat"/>
                        </a:rPr>
                        <a:t>/</a:t>
                      </a:r>
                      <a:endParaRPr sz="1300" b="1"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División: </a:t>
                      </a:r>
                      <a:r>
                        <a:rPr lang="es" sz="1000" u="none" strike="noStrike" cap="none">
                          <a:solidFill>
                            <a:schemeClr val="dk2"/>
                          </a:solidFill>
                          <a:latin typeface="Montserrat"/>
                          <a:ea typeface="Montserrat"/>
                          <a:cs typeface="Montserrat"/>
                          <a:sym typeface="Montserrat"/>
                        </a:rPr>
                        <a:t>Divide el operando de la izquierda por el de la derecha (el resultado siempre es un float).</a:t>
                      </a:r>
                      <a:endParaRPr sz="10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00150">
                <a:tc>
                  <a:txBody>
                    <a:bodyPr/>
                    <a:lstStyle/>
                    <a:p>
                      <a:pPr marL="0" marR="0" lvl="0" indent="0" algn="ctr" rtl="0">
                        <a:lnSpc>
                          <a:spcPct val="100000"/>
                        </a:lnSpc>
                        <a:spcBef>
                          <a:spcPts val="0"/>
                        </a:spcBef>
                        <a:spcAft>
                          <a:spcPts val="0"/>
                        </a:spcAft>
                        <a:buClr>
                          <a:srgbClr val="000000"/>
                        </a:buClr>
                        <a:buSzPts val="1200"/>
                        <a:buFont typeface="Montserrat"/>
                        <a:buNone/>
                      </a:pPr>
                      <a:r>
                        <a:rPr lang="es" sz="1300" b="1" u="none" strike="noStrike" cap="none">
                          <a:solidFill>
                            <a:schemeClr val="dk2"/>
                          </a:solidFill>
                          <a:latin typeface="Montserrat"/>
                          <a:ea typeface="Montserrat"/>
                          <a:cs typeface="Montserrat"/>
                          <a:sym typeface="Montserrat"/>
                        </a:rPr>
                        <a:t>%</a:t>
                      </a:r>
                      <a:endParaRPr sz="1300" b="1"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Operador módulo:</a:t>
                      </a:r>
                      <a:r>
                        <a:rPr lang="es" sz="1000" u="none" strike="noStrike" cap="none">
                          <a:solidFill>
                            <a:schemeClr val="dk2"/>
                          </a:solidFill>
                          <a:latin typeface="Montserrat"/>
                          <a:ea typeface="Montserrat"/>
                          <a:cs typeface="Montserrat"/>
                          <a:sym typeface="Montserrat"/>
                        </a:rPr>
                        <a:t> Obtiene el resto de dividir el operando de la izquierda por el de la derecha.</a:t>
                      </a:r>
                      <a:endParaRPr sz="10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300150">
                <a:tc>
                  <a:txBody>
                    <a:bodyPr/>
                    <a:lstStyle/>
                    <a:p>
                      <a:pPr marL="0" marR="0" lvl="0" indent="0" algn="ctr" rtl="0">
                        <a:lnSpc>
                          <a:spcPct val="100000"/>
                        </a:lnSpc>
                        <a:spcBef>
                          <a:spcPts val="0"/>
                        </a:spcBef>
                        <a:spcAft>
                          <a:spcPts val="0"/>
                        </a:spcAft>
                        <a:buClr>
                          <a:srgbClr val="000000"/>
                        </a:buClr>
                        <a:buSzPts val="1200"/>
                        <a:buFont typeface="Montserrat"/>
                        <a:buNone/>
                      </a:pPr>
                      <a:r>
                        <a:rPr lang="es" sz="1300" b="1" u="none" strike="noStrike" cap="none">
                          <a:solidFill>
                            <a:schemeClr val="dk2"/>
                          </a:solidFill>
                          <a:latin typeface="Montserrat"/>
                          <a:ea typeface="Montserrat"/>
                          <a:cs typeface="Montserrat"/>
                          <a:sym typeface="Montserrat"/>
                        </a:rPr>
                        <a:t>//</a:t>
                      </a:r>
                      <a:endParaRPr sz="1300" b="1"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División entera: </a:t>
                      </a:r>
                      <a:r>
                        <a:rPr lang="es" sz="1000" u="none" strike="noStrike" cap="none">
                          <a:solidFill>
                            <a:schemeClr val="dk2"/>
                          </a:solidFill>
                          <a:latin typeface="Montserrat"/>
                          <a:ea typeface="Montserrat"/>
                          <a:cs typeface="Montserrat"/>
                          <a:sym typeface="Montserrat"/>
                        </a:rPr>
                        <a:t>Obtiene el cociente entero de dividir el operando de la izquierda por el de la derecha.</a:t>
                      </a:r>
                      <a:endParaRPr sz="10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r h="285000">
                <a:tc>
                  <a:txBody>
                    <a:bodyPr/>
                    <a:lstStyle/>
                    <a:p>
                      <a:pPr marL="0" marR="0" lvl="0" indent="0" algn="ctr" rtl="0">
                        <a:lnSpc>
                          <a:spcPct val="100000"/>
                        </a:lnSpc>
                        <a:spcBef>
                          <a:spcPts val="0"/>
                        </a:spcBef>
                        <a:spcAft>
                          <a:spcPts val="0"/>
                        </a:spcAft>
                        <a:buClr>
                          <a:srgbClr val="000000"/>
                        </a:buClr>
                        <a:buSzPts val="1200"/>
                        <a:buFont typeface="Montserrat"/>
                        <a:buNone/>
                      </a:pPr>
                      <a:r>
                        <a:rPr lang="es" sz="1300" b="1" u="none" strike="noStrike" cap="none">
                          <a:solidFill>
                            <a:schemeClr val="dk2"/>
                          </a:solidFill>
                          <a:latin typeface="Montserrat"/>
                          <a:ea typeface="Montserrat"/>
                          <a:cs typeface="Montserrat"/>
                          <a:sym typeface="Montserrat"/>
                        </a:rPr>
                        <a:t>**</a:t>
                      </a:r>
                      <a:endParaRPr sz="1300" b="1"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200"/>
                        <a:buFont typeface="Montserrat"/>
                        <a:buNone/>
                      </a:pPr>
                      <a:r>
                        <a:rPr lang="es" sz="1000" b="1" u="none" strike="noStrike" cap="none">
                          <a:solidFill>
                            <a:schemeClr val="dk2"/>
                          </a:solidFill>
                          <a:latin typeface="Montserrat"/>
                          <a:ea typeface="Montserrat"/>
                          <a:cs typeface="Montserrat"/>
                          <a:sym typeface="Montserrat"/>
                        </a:rPr>
                        <a:t>Potencia:</a:t>
                      </a:r>
                      <a:r>
                        <a:rPr lang="es" sz="1000" u="none" strike="noStrike" cap="none">
                          <a:solidFill>
                            <a:schemeClr val="dk2"/>
                          </a:solidFill>
                          <a:latin typeface="Montserrat"/>
                          <a:ea typeface="Montserrat"/>
                          <a:cs typeface="Montserrat"/>
                          <a:sym typeface="Montserrat"/>
                        </a:rPr>
                        <a:t> El resultado es el operando de la izquierda elevado a la potencia del operando de la derecha.</a:t>
                      </a:r>
                      <a:endParaRPr sz="10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chemeClr val="dk2"/>
                      </a:solidFill>
                      <a:prstDash val="solid"/>
                      <a:round/>
                      <a:headEnd type="none" w="sm" len="sm"/>
                      <a:tailEnd type="none" w="sm" len="sm"/>
                    </a:lnL>
                    <a:lnR w="12225" cap="flat" cmpd="sng">
                      <a:solidFill>
                        <a:schemeClr val="dk2"/>
                      </a:solidFill>
                      <a:prstDash val="solid"/>
                      <a:round/>
                      <a:headEnd type="none" w="sm" len="sm"/>
                      <a:tailEnd type="none" w="sm" len="sm"/>
                    </a:lnR>
                    <a:lnT w="12225" cap="flat" cmpd="sng">
                      <a:solidFill>
                        <a:schemeClr val="dk2"/>
                      </a:solidFill>
                      <a:prstDash val="solid"/>
                      <a:round/>
                      <a:headEnd type="none" w="sm" len="sm"/>
                      <a:tailEnd type="none" w="sm" len="sm"/>
                    </a:lnT>
                    <a:lnB w="122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37"/>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Operadores de asignación compuestos</a:t>
            </a:r>
            <a:endParaRPr/>
          </a:p>
        </p:txBody>
      </p:sp>
      <p:sp>
        <p:nvSpPr>
          <p:cNvPr id="533" name="Google Shape;533;p37"/>
          <p:cNvSpPr txBox="1"/>
          <p:nvPr/>
        </p:nvSpPr>
        <p:spPr>
          <a:xfrm>
            <a:off x="432000" y="1281675"/>
            <a:ext cx="8279700" cy="7521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50"/>
              <a:buFont typeface="Arial"/>
              <a:buNone/>
            </a:pPr>
            <a:r>
              <a:rPr lang="es" sz="1650" b="0" i="0" u="none" strike="noStrike" cap="none">
                <a:solidFill>
                  <a:srgbClr val="595959"/>
                </a:solidFill>
                <a:latin typeface="Montserrat"/>
                <a:ea typeface="Montserrat"/>
                <a:cs typeface="Montserrat"/>
                <a:sym typeface="Montserrat"/>
              </a:rPr>
              <a:t>Además del operador de asignación, existen los </a:t>
            </a:r>
            <a:r>
              <a:rPr lang="es" sz="1650" b="1" i="0" u="none" strike="noStrike" cap="none">
                <a:solidFill>
                  <a:srgbClr val="595959"/>
                </a:solidFill>
                <a:latin typeface="Montserrat"/>
                <a:ea typeface="Montserrat"/>
                <a:cs typeface="Montserrat"/>
                <a:sym typeface="Montserrat"/>
              </a:rPr>
              <a:t>operadores de asignación compuestos</a:t>
            </a:r>
            <a:r>
              <a:rPr lang="es" sz="1650" b="0" i="0" u="none" strike="noStrike" cap="none">
                <a:solidFill>
                  <a:srgbClr val="595959"/>
                </a:solidFill>
                <a:latin typeface="Montserrat"/>
                <a:ea typeface="Montserrat"/>
                <a:cs typeface="Montserrat"/>
                <a:sym typeface="Montserrat"/>
              </a:rPr>
              <a:t>. Realizan la operación </a:t>
            </a:r>
            <a:r>
              <a:rPr lang="es" sz="1650" b="0" i="0" u="none" strike="noStrike" cap="none">
                <a:solidFill>
                  <a:schemeClr val="dk2"/>
                </a:solidFill>
                <a:latin typeface="Montserrat"/>
                <a:ea typeface="Montserrat"/>
                <a:cs typeface="Montserrat"/>
                <a:sym typeface="Montserrat"/>
              </a:rPr>
              <a:t>indicada </a:t>
            </a:r>
            <a:r>
              <a:rPr lang="es" sz="1650" b="0" i="0" u="none" strike="noStrike" cap="none">
                <a:solidFill>
                  <a:srgbClr val="595959"/>
                </a:solidFill>
                <a:latin typeface="Montserrat"/>
                <a:ea typeface="Montserrat"/>
                <a:cs typeface="Montserrat"/>
                <a:sym typeface="Montserrat"/>
              </a:rPr>
              <a:t>sobre la misma variable.</a:t>
            </a:r>
            <a:endParaRPr sz="1800" b="0" i="0" u="none" strike="noStrike" cap="none">
              <a:solidFill>
                <a:srgbClr val="000000"/>
              </a:solidFill>
              <a:latin typeface="Arial"/>
              <a:ea typeface="Arial"/>
              <a:cs typeface="Arial"/>
              <a:sym typeface="Arial"/>
            </a:endParaRPr>
          </a:p>
        </p:txBody>
      </p:sp>
      <p:graphicFrame>
        <p:nvGraphicFramePr>
          <p:cNvPr id="534" name="Google Shape;534;p37"/>
          <p:cNvGraphicFramePr/>
          <p:nvPr/>
        </p:nvGraphicFramePr>
        <p:xfrm>
          <a:off x="471263" y="2033900"/>
          <a:ext cx="3000000" cy="3000000"/>
        </p:xfrm>
        <a:graphic>
          <a:graphicData uri="http://schemas.openxmlformats.org/drawingml/2006/table">
            <a:tbl>
              <a:tblPr>
                <a:solidFill>
                  <a:srgbClr val="FFFFFF"/>
                </a:solidFill>
                <a:tableStyleId>{3D1AF31F-F673-4A87-8231-376B5C7C5AA1}</a:tableStyleId>
              </a:tblPr>
              <a:tblGrid>
                <a:gridCol w="1616700">
                  <a:extLst>
                    <a:ext uri="{9D8B030D-6E8A-4147-A177-3AD203B41FA5}">
                      <a16:colId xmlns:a16="http://schemas.microsoft.com/office/drawing/2014/main" val="20000"/>
                    </a:ext>
                  </a:extLst>
                </a:gridCol>
                <a:gridCol w="1511225">
                  <a:extLst>
                    <a:ext uri="{9D8B030D-6E8A-4147-A177-3AD203B41FA5}">
                      <a16:colId xmlns:a16="http://schemas.microsoft.com/office/drawing/2014/main" val="20001"/>
                    </a:ext>
                  </a:extLst>
                </a:gridCol>
                <a:gridCol w="1658075">
                  <a:extLst>
                    <a:ext uri="{9D8B030D-6E8A-4147-A177-3AD203B41FA5}">
                      <a16:colId xmlns:a16="http://schemas.microsoft.com/office/drawing/2014/main" val="20002"/>
                    </a:ext>
                  </a:extLst>
                </a:gridCol>
              </a:tblGrid>
              <a:tr h="373600">
                <a:tc>
                  <a:txBody>
                    <a:bodyPr/>
                    <a:lstStyle/>
                    <a:p>
                      <a:pPr marL="0" marR="0" lvl="0" indent="0" algn="ctr" rtl="0">
                        <a:lnSpc>
                          <a:spcPct val="115000"/>
                        </a:lnSpc>
                        <a:spcBef>
                          <a:spcPts val="0"/>
                        </a:spcBef>
                        <a:spcAft>
                          <a:spcPts val="0"/>
                        </a:spcAft>
                        <a:buClr>
                          <a:srgbClr val="000000"/>
                        </a:buClr>
                        <a:buSzPts val="1100"/>
                        <a:buFont typeface="Arial"/>
                        <a:buNone/>
                      </a:pPr>
                      <a:r>
                        <a:rPr lang="es" sz="1100" b="1" u="none" strike="noStrike" cap="none">
                          <a:solidFill>
                            <a:schemeClr val="dk2"/>
                          </a:solidFill>
                          <a:latin typeface="Montserrat"/>
                          <a:ea typeface="Montserrat"/>
                          <a:cs typeface="Montserrat"/>
                          <a:sym typeface="Montserrat"/>
                        </a:rPr>
                        <a:t>OPERADOR</a:t>
                      </a:r>
                      <a:endParaRPr sz="1100" b="1" u="none" strike="noStrike" cap="none">
                        <a:solidFill>
                          <a:schemeClr val="dk2"/>
                        </a:solidFill>
                        <a:latin typeface="Montserrat"/>
                        <a:ea typeface="Montserrat"/>
                        <a:cs typeface="Montserrat"/>
                        <a:sym typeface="Montserrat"/>
                      </a:endParaRPr>
                    </a:p>
                  </a:txBody>
                  <a:tcPr marL="114300" marR="114300" marT="57150" marB="57150" anchor="ctr">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tc>
                  <a:txBody>
                    <a:bodyPr/>
                    <a:lstStyle/>
                    <a:p>
                      <a:pPr marL="0" marR="0" lvl="0" indent="0" algn="ctr" rtl="0">
                        <a:lnSpc>
                          <a:spcPct val="115000"/>
                        </a:lnSpc>
                        <a:spcBef>
                          <a:spcPts val="0"/>
                        </a:spcBef>
                        <a:spcAft>
                          <a:spcPts val="0"/>
                        </a:spcAft>
                        <a:buClr>
                          <a:srgbClr val="000000"/>
                        </a:buClr>
                        <a:buSzPts val="1100"/>
                        <a:buFont typeface="Arial"/>
                        <a:buNone/>
                      </a:pPr>
                      <a:r>
                        <a:rPr lang="es" sz="1100" b="1" u="none" strike="noStrike" cap="none">
                          <a:solidFill>
                            <a:schemeClr val="dk2"/>
                          </a:solidFill>
                          <a:latin typeface="Montserrat"/>
                          <a:ea typeface="Montserrat"/>
                          <a:cs typeface="Montserrat"/>
                          <a:sym typeface="Montserrat"/>
                        </a:rPr>
                        <a:t>EJEMPLO</a:t>
                      </a:r>
                      <a:endParaRPr sz="1100" b="1" u="none" strike="noStrike" cap="none">
                        <a:solidFill>
                          <a:schemeClr val="dk2"/>
                        </a:solidFill>
                        <a:latin typeface="Montserrat"/>
                        <a:ea typeface="Montserrat"/>
                        <a:cs typeface="Montserrat"/>
                        <a:sym typeface="Montserrat"/>
                      </a:endParaRPr>
                    </a:p>
                  </a:txBody>
                  <a:tcPr marL="114300" marR="114300" marT="57150" marB="57150" anchor="ctr">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tc>
                  <a:txBody>
                    <a:bodyPr/>
                    <a:lstStyle/>
                    <a:p>
                      <a:pPr marL="0" marR="0" lvl="0" indent="0" algn="ctr" rtl="0">
                        <a:lnSpc>
                          <a:spcPct val="115000"/>
                        </a:lnSpc>
                        <a:spcBef>
                          <a:spcPts val="0"/>
                        </a:spcBef>
                        <a:spcAft>
                          <a:spcPts val="0"/>
                        </a:spcAft>
                        <a:buClr>
                          <a:srgbClr val="000000"/>
                        </a:buClr>
                        <a:buSzPts val="1100"/>
                        <a:buFont typeface="Arial"/>
                        <a:buNone/>
                      </a:pPr>
                      <a:r>
                        <a:rPr lang="es" sz="1100" b="1" u="none" strike="noStrike" cap="none">
                          <a:solidFill>
                            <a:schemeClr val="dk2"/>
                          </a:solidFill>
                          <a:latin typeface="Montserrat"/>
                          <a:ea typeface="Montserrat"/>
                          <a:cs typeface="Montserrat"/>
                          <a:sym typeface="Montserrat"/>
                        </a:rPr>
                        <a:t>EQUIVALENCIA</a:t>
                      </a:r>
                      <a:endParaRPr sz="1100" b="1" u="none" strike="noStrike" cap="none">
                        <a:solidFill>
                          <a:schemeClr val="dk2"/>
                        </a:solidFill>
                        <a:latin typeface="Montserrat"/>
                        <a:ea typeface="Montserrat"/>
                        <a:cs typeface="Montserrat"/>
                        <a:sym typeface="Montserrat"/>
                      </a:endParaRPr>
                    </a:p>
                  </a:txBody>
                  <a:tcPr marL="114300" marR="114300" marT="57150" marB="57150" anchor="ctr">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12225" cap="flat" cmpd="sng">
                      <a:solidFill>
                        <a:srgbClr val="000000"/>
                      </a:solidFill>
                      <a:prstDash val="solid"/>
                      <a:round/>
                      <a:headEnd type="none" w="sm" len="sm"/>
                      <a:tailEnd type="none" w="sm" len="sm"/>
                    </a:lnB>
                    <a:solidFill>
                      <a:srgbClr val="FFE66D"/>
                    </a:solidFill>
                  </a:tcPr>
                </a:tc>
                <a:extLst>
                  <a:ext uri="{0D108BD9-81ED-4DB2-BD59-A6C34878D82A}">
                    <a16:rowId xmlns:a16="http://schemas.microsoft.com/office/drawing/2014/main" val="10000"/>
                  </a:ext>
                </a:extLst>
              </a:tr>
              <a:tr h="295275">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95275">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95275">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295275">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295275">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295275">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295275">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200"/>
                        <a:buFont typeface="Montserrat"/>
                        <a:buNone/>
                      </a:pPr>
                      <a:r>
                        <a:rPr lang="es" sz="1200" u="none" strike="noStrike" cap="none">
                          <a:solidFill>
                            <a:schemeClr val="dk2"/>
                          </a:solidFill>
                          <a:latin typeface="Montserrat"/>
                          <a:ea typeface="Montserrat"/>
                          <a:cs typeface="Montserrat"/>
                          <a:sym typeface="Montserrat"/>
                        </a:rPr>
                        <a:t>x = x ** 2</a:t>
                      </a:r>
                      <a:endParaRPr sz="1200" u="none" strike="noStrike" cap="none">
                        <a:solidFill>
                          <a:schemeClr val="dk2"/>
                        </a:solidFill>
                        <a:latin typeface="Montserrat"/>
                        <a:ea typeface="Montserrat"/>
                        <a:cs typeface="Montserrat"/>
                        <a:sym typeface="Montserrat"/>
                      </a:endParaRPr>
                    </a:p>
                  </a:txBody>
                  <a:tcPr marL="91450" marR="91450" marT="45725" marB="45725" anchor="ctr">
                    <a:lnL w="12225" cap="flat" cmpd="sng">
                      <a:solidFill>
                        <a:srgbClr val="000000"/>
                      </a:solidFill>
                      <a:prstDash val="solid"/>
                      <a:round/>
                      <a:headEnd type="none" w="sm" len="sm"/>
                      <a:tailEnd type="none" w="sm" len="sm"/>
                    </a:lnL>
                    <a:lnR w="12225" cap="flat" cmpd="sng">
                      <a:solidFill>
                        <a:srgbClr val="000000"/>
                      </a:solidFill>
                      <a:prstDash val="solid"/>
                      <a:round/>
                      <a:headEnd type="none" w="sm" len="sm"/>
                      <a:tailEnd type="none" w="sm" len="sm"/>
                    </a:lnR>
                    <a:lnT w="12225" cap="flat" cmpd="sng">
                      <a:solidFill>
                        <a:srgbClr val="000000"/>
                      </a:solidFill>
                      <a:prstDash val="solid"/>
                      <a:round/>
                      <a:headEnd type="none" w="sm" len="sm"/>
                      <a:tailEnd type="none" w="sm" len="sm"/>
                    </a:lnT>
                    <a:lnB w="12225"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535" name="Google Shape;535;p37"/>
          <p:cNvSpPr txBox="1"/>
          <p:nvPr/>
        </p:nvSpPr>
        <p:spPr>
          <a:xfrm>
            <a:off x="5479325" y="2407500"/>
            <a:ext cx="2925300" cy="1801500"/>
          </a:xfrm>
          <a:prstGeom prst="rect">
            <a:avLst/>
          </a:prstGeom>
          <a:noFill/>
          <a:ln>
            <a:noFill/>
          </a:ln>
        </p:spPr>
        <p:txBody>
          <a:bodyPr spcFirstLastPara="1" wrap="square" lIns="0" tIns="91425" rIns="0" bIns="91425" anchor="t" anchorCtr="0">
            <a:normAutofit fontScale="77500" lnSpcReduction="20000"/>
          </a:bodyPr>
          <a:lstStyle/>
          <a:p>
            <a:pPr marL="0" marR="0" lvl="0" indent="0" algn="l" rtl="0">
              <a:lnSpc>
                <a:spcPct val="115000"/>
              </a:lnSpc>
              <a:spcBef>
                <a:spcPts val="1199"/>
              </a:spcBef>
              <a:spcAft>
                <a:spcPts val="0"/>
              </a:spcAft>
              <a:buClr>
                <a:srgbClr val="000000"/>
              </a:buClr>
              <a:buSzPct val="100000"/>
              <a:buFont typeface="Arial"/>
              <a:buNone/>
            </a:pPr>
            <a:r>
              <a:rPr lang="es" sz="1650" b="0" i="0" u="none" strike="noStrike" cap="none">
                <a:solidFill>
                  <a:srgbClr val="595959"/>
                </a:solidFill>
                <a:latin typeface="Montserrat"/>
                <a:ea typeface="Montserrat"/>
                <a:cs typeface="Montserrat"/>
                <a:sym typeface="Montserrat"/>
              </a:rPr>
              <a:t>Por ejemplo, </a:t>
            </a:r>
            <a:r>
              <a:rPr lang="es" sz="1650" b="1" i="0" u="none" strike="noStrike" cap="none">
                <a:solidFill>
                  <a:srgbClr val="595959"/>
                </a:solidFill>
                <a:latin typeface="Montserrat"/>
                <a:ea typeface="Montserrat"/>
                <a:cs typeface="Montserrat"/>
                <a:sym typeface="Montserrat"/>
              </a:rPr>
              <a:t>x += 1 </a:t>
            </a:r>
            <a:r>
              <a:rPr lang="es" sz="1650" b="0" i="0" u="none" strike="noStrike" cap="none">
                <a:solidFill>
                  <a:srgbClr val="595959"/>
                </a:solidFill>
                <a:latin typeface="Montserrat"/>
                <a:ea typeface="Montserrat"/>
                <a:cs typeface="Montserrat"/>
                <a:sym typeface="Montserrat"/>
              </a:rPr>
              <a:t>equivale a </a:t>
            </a:r>
            <a:r>
              <a:rPr lang="es" sz="1650" b="1" i="0" u="none" strike="noStrike" cap="none">
                <a:solidFill>
                  <a:srgbClr val="595959"/>
                </a:solidFill>
                <a:latin typeface="Montserrat"/>
                <a:ea typeface="Montserrat"/>
                <a:cs typeface="Montserrat"/>
                <a:sym typeface="Montserrat"/>
              </a:rPr>
              <a:t>x = x + 1</a:t>
            </a:r>
            <a:r>
              <a:rPr lang="es" sz="1650" b="0" i="0" u="none" strike="noStrike" cap="none">
                <a:solidFill>
                  <a:srgbClr val="595959"/>
                </a:solidFill>
                <a:latin typeface="Montserrat"/>
                <a:ea typeface="Montserrat"/>
                <a:cs typeface="Montserrat"/>
                <a:sym typeface="Montserrat"/>
              </a:rPr>
              <a:t>. Los operadores compuestos realizan la operación indicada antes del signo igual, tomando como operandos la propia variable y el valor a la derecha del signo igual. Y el resultado se guarda en la variable.</a:t>
            </a:r>
            <a:endParaRPr sz="165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38"/>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Clr>
                <a:schemeClr val="dk1"/>
              </a:buClr>
              <a:buSzPct val="40740"/>
              <a:buFont typeface="Arial"/>
              <a:buNone/>
            </a:pPr>
            <a:r>
              <a:rPr lang="es"/>
              <a:t>Operadores de pertenencia</a:t>
            </a:r>
            <a:endParaRPr/>
          </a:p>
        </p:txBody>
      </p:sp>
      <p:sp>
        <p:nvSpPr>
          <p:cNvPr id="541" name="Google Shape;541;p38"/>
          <p:cNvSpPr txBox="1"/>
          <p:nvPr/>
        </p:nvSpPr>
        <p:spPr>
          <a:xfrm>
            <a:off x="432000" y="1281675"/>
            <a:ext cx="8279700" cy="3275400"/>
          </a:xfrm>
          <a:prstGeom prst="rect">
            <a:avLst/>
          </a:prstGeom>
          <a:noFill/>
          <a:ln>
            <a:noFill/>
          </a:ln>
        </p:spPr>
        <p:txBody>
          <a:bodyPr spcFirstLastPara="1" wrap="square" lIns="0" tIns="91425" rIns="0" bIns="91425" anchor="t" anchorCtr="0">
            <a:normAutofit/>
          </a:bodyPr>
          <a:lstStyle/>
          <a:p>
            <a:pPr marL="0" marR="0" lvl="0" indent="0" algn="l" rtl="0">
              <a:lnSpc>
                <a:spcPct val="115000"/>
              </a:lnSpc>
              <a:spcBef>
                <a:spcPts val="1199"/>
              </a:spcBef>
              <a:spcAft>
                <a:spcPts val="0"/>
              </a:spcAft>
              <a:buClr>
                <a:srgbClr val="000000"/>
              </a:buClr>
              <a:buSzPts val="1600"/>
              <a:buFont typeface="Arial"/>
              <a:buNone/>
            </a:pPr>
            <a:r>
              <a:rPr lang="es" sz="1600" b="0" i="0" u="none" strike="noStrike" cap="none">
                <a:solidFill>
                  <a:srgbClr val="595959"/>
                </a:solidFill>
                <a:latin typeface="Montserrat"/>
                <a:ea typeface="Montserrat"/>
                <a:cs typeface="Montserrat"/>
                <a:sym typeface="Montserrat"/>
              </a:rPr>
              <a:t>Los operadores de pertenencia se utilizan para comprobar si un caracter o cadena se encuentran dentro de otra.</a:t>
            </a: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chemeClr val="dk1"/>
              </a:buClr>
              <a:buSzPts val="1100"/>
              <a:buFont typeface="Arial"/>
              <a:buNone/>
            </a:pP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00"/>
              <a:buFont typeface="Arial"/>
              <a:buNone/>
            </a:pP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600"/>
              <a:buFont typeface="Arial"/>
              <a:buNone/>
            </a:pPr>
            <a:endParaRPr sz="16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199"/>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graphicFrame>
        <p:nvGraphicFramePr>
          <p:cNvPr id="542" name="Google Shape;542;p38"/>
          <p:cNvGraphicFramePr/>
          <p:nvPr/>
        </p:nvGraphicFramePr>
        <p:xfrm>
          <a:off x="471113" y="2033900"/>
          <a:ext cx="3000000" cy="3000000"/>
        </p:xfrm>
        <a:graphic>
          <a:graphicData uri="http://schemas.openxmlformats.org/drawingml/2006/table">
            <a:tbl>
              <a:tblPr>
                <a:solidFill>
                  <a:srgbClr val="FFFFFF"/>
                </a:solidFill>
                <a:tableStyleId>{3D1AF31F-F673-4A87-8231-376B5C7C5AA1}</a:tableStyleId>
              </a:tblPr>
              <a:tblGrid>
                <a:gridCol w="1363950">
                  <a:extLst>
                    <a:ext uri="{9D8B030D-6E8A-4147-A177-3AD203B41FA5}">
                      <a16:colId xmlns:a16="http://schemas.microsoft.com/office/drawing/2014/main" val="20000"/>
                    </a:ext>
                  </a:extLst>
                </a:gridCol>
                <a:gridCol w="6632200">
                  <a:extLst>
                    <a:ext uri="{9D8B030D-6E8A-4147-A177-3AD203B41FA5}">
                      <a16:colId xmlns:a16="http://schemas.microsoft.com/office/drawing/2014/main" val="20001"/>
                    </a:ext>
                  </a:extLst>
                </a:gridCol>
              </a:tblGrid>
              <a:tr h="373600">
                <a:tc>
                  <a:txBody>
                    <a:bodyPr/>
                    <a:lstStyle/>
                    <a:p>
                      <a:pPr marL="0" marR="0" lvl="0" indent="0" algn="ctr" rtl="0">
                        <a:lnSpc>
                          <a:spcPct val="115000"/>
                        </a:lnSpc>
                        <a:spcBef>
                          <a:spcPts val="0"/>
                        </a:spcBef>
                        <a:spcAft>
                          <a:spcPts val="0"/>
                        </a:spcAft>
                        <a:buClr>
                          <a:srgbClr val="000000"/>
                        </a:buClr>
                        <a:buSzPts val="1100"/>
                        <a:buFont typeface="Arial"/>
                        <a:buNone/>
                      </a:pPr>
                      <a:r>
                        <a:rPr lang="es" sz="1100" b="1" u="none" strike="noStrike" cap="none">
                          <a:solidFill>
                            <a:schemeClr val="dk2"/>
                          </a:solidFill>
                          <a:latin typeface="Montserrat"/>
                          <a:ea typeface="Montserrat"/>
                          <a:cs typeface="Montserrat"/>
                          <a:sym typeface="Montserrat"/>
                        </a:rPr>
                        <a:t>OPERADOR</a:t>
                      </a:r>
                      <a:endParaRPr sz="1100" b="1" u="none" strike="noStrike" cap="none">
                        <a:solidFill>
                          <a:schemeClr val="dk2"/>
                        </a:solidFill>
                        <a:latin typeface="Montserrat"/>
                        <a:ea typeface="Montserrat"/>
                        <a:cs typeface="Montserrat"/>
                        <a:sym typeface="Montserrat"/>
                      </a:endParaRPr>
                    </a:p>
                  </a:txBody>
                  <a:tcPr marL="114300" marR="114300" marT="57150" marB="57150" anchor="ctr">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E66D"/>
                    </a:solidFill>
                  </a:tcPr>
                </a:tc>
                <a:tc>
                  <a:txBody>
                    <a:bodyPr/>
                    <a:lstStyle/>
                    <a:p>
                      <a:pPr marL="0" marR="0" lvl="0" indent="0" algn="ctr" rtl="0">
                        <a:lnSpc>
                          <a:spcPct val="115000"/>
                        </a:lnSpc>
                        <a:spcBef>
                          <a:spcPts val="0"/>
                        </a:spcBef>
                        <a:spcAft>
                          <a:spcPts val="0"/>
                        </a:spcAft>
                        <a:buClr>
                          <a:srgbClr val="000000"/>
                        </a:buClr>
                        <a:buSzPts val="1100"/>
                        <a:buFont typeface="Arial"/>
                        <a:buNone/>
                      </a:pPr>
                      <a:r>
                        <a:rPr lang="es" sz="1100" b="1" u="none" strike="noStrike" cap="none">
                          <a:solidFill>
                            <a:schemeClr val="dk2"/>
                          </a:solidFill>
                          <a:latin typeface="Montserrat"/>
                          <a:ea typeface="Montserrat"/>
                          <a:cs typeface="Montserrat"/>
                          <a:sym typeface="Montserrat"/>
                        </a:rPr>
                        <a:t>DESCRIPCION</a:t>
                      </a:r>
                      <a:endParaRPr sz="1100" b="1" u="none" strike="noStrike" cap="none">
                        <a:solidFill>
                          <a:schemeClr val="dk2"/>
                        </a:solidFill>
                        <a:latin typeface="Montserrat"/>
                        <a:ea typeface="Montserrat"/>
                        <a:cs typeface="Montserrat"/>
                        <a:sym typeface="Montserrat"/>
                      </a:endParaRPr>
                    </a:p>
                  </a:txBody>
                  <a:tcPr marL="114300" marR="114300" marT="57150" marB="57150" anchor="ctr">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E66D"/>
                    </a:solidFill>
                  </a:tcPr>
                </a:tc>
                <a:extLst>
                  <a:ext uri="{0D108BD9-81ED-4DB2-BD59-A6C34878D82A}">
                    <a16:rowId xmlns:a16="http://schemas.microsoft.com/office/drawing/2014/main" val="10000"/>
                  </a:ext>
                </a:extLst>
              </a:tr>
              <a:tr h="295275">
                <a:tc>
                  <a:txBody>
                    <a:bodyPr/>
                    <a:lstStyle/>
                    <a:p>
                      <a:pPr marL="0" marR="0" lvl="0" indent="0" algn="ctr" rtl="0">
                        <a:lnSpc>
                          <a:spcPct val="115000"/>
                        </a:lnSpc>
                        <a:spcBef>
                          <a:spcPts val="0"/>
                        </a:spcBef>
                        <a:spcAft>
                          <a:spcPts val="0"/>
                        </a:spcAft>
                        <a:buClr>
                          <a:srgbClr val="000000"/>
                        </a:buClr>
                        <a:buSzPts val="1100"/>
                        <a:buFont typeface="Arial"/>
                        <a:buNone/>
                      </a:pPr>
                      <a:r>
                        <a:rPr lang="es" sz="1100" b="1" u="none" strike="noStrike" cap="none">
                          <a:solidFill>
                            <a:schemeClr val="dk2"/>
                          </a:solidFill>
                          <a:latin typeface="Montserrat"/>
                          <a:ea typeface="Montserrat"/>
                          <a:cs typeface="Montserrat"/>
                          <a:sym typeface="Montserrat"/>
                        </a:rPr>
                        <a:t>in</a:t>
                      </a:r>
                      <a:endParaRPr sz="1100" b="1" u="none" strike="noStrike" cap="none">
                        <a:solidFill>
                          <a:schemeClr val="dk2"/>
                        </a:solidFill>
                        <a:latin typeface="Montserrat"/>
                        <a:ea typeface="Montserrat"/>
                        <a:cs typeface="Montserrat"/>
                        <a:sym typeface="Montserrat"/>
                      </a:endParaRPr>
                    </a:p>
                  </a:txBody>
                  <a:tcPr marL="114300" marR="114300" marT="57150" marB="57150" anchor="ctr">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100"/>
                        <a:buFont typeface="Arial"/>
                        <a:buNone/>
                      </a:pPr>
                      <a:r>
                        <a:rPr lang="es" sz="1100" u="none" strike="noStrike" cap="none">
                          <a:solidFill>
                            <a:schemeClr val="dk2"/>
                          </a:solidFill>
                          <a:latin typeface="Montserrat"/>
                          <a:ea typeface="Montserrat"/>
                          <a:cs typeface="Montserrat"/>
                          <a:sym typeface="Montserrat"/>
                        </a:rPr>
                        <a:t>Devuelve </a:t>
                      </a:r>
                      <a:r>
                        <a:rPr lang="es" sz="1100" b="1" u="none" strike="noStrike" cap="none">
                          <a:solidFill>
                            <a:schemeClr val="dk2"/>
                          </a:solidFill>
                          <a:latin typeface="Montserrat"/>
                          <a:ea typeface="Montserrat"/>
                          <a:cs typeface="Montserrat"/>
                          <a:sym typeface="Montserrat"/>
                        </a:rPr>
                        <a:t>True</a:t>
                      </a:r>
                      <a:r>
                        <a:rPr lang="es" sz="1100" u="none" strike="noStrike" cap="none">
                          <a:solidFill>
                            <a:schemeClr val="dk2"/>
                          </a:solidFill>
                          <a:latin typeface="Montserrat"/>
                          <a:ea typeface="Montserrat"/>
                          <a:cs typeface="Montserrat"/>
                          <a:sym typeface="Montserrat"/>
                        </a:rPr>
                        <a:t> si el valor se encuentra en una secuencia; </a:t>
                      </a:r>
                      <a:r>
                        <a:rPr lang="es" sz="1100" b="1" u="none" strike="noStrike" cap="none">
                          <a:solidFill>
                            <a:schemeClr val="dk2"/>
                          </a:solidFill>
                          <a:latin typeface="Montserrat"/>
                          <a:ea typeface="Montserrat"/>
                          <a:cs typeface="Montserrat"/>
                          <a:sym typeface="Montserrat"/>
                        </a:rPr>
                        <a:t>False</a:t>
                      </a:r>
                      <a:r>
                        <a:rPr lang="es" sz="1100" u="none" strike="noStrike" cap="none">
                          <a:solidFill>
                            <a:schemeClr val="dk2"/>
                          </a:solidFill>
                          <a:latin typeface="Montserrat"/>
                          <a:ea typeface="Montserrat"/>
                          <a:cs typeface="Montserrat"/>
                          <a:sym typeface="Montserrat"/>
                        </a:rPr>
                        <a:t> en caso contrario.</a:t>
                      </a:r>
                      <a:endParaRPr sz="1100" u="none" strike="noStrike" cap="none">
                        <a:solidFill>
                          <a:schemeClr val="dk2"/>
                        </a:solidFill>
                        <a:latin typeface="Montserrat"/>
                        <a:ea typeface="Montserrat"/>
                        <a:cs typeface="Montserrat"/>
                        <a:sym typeface="Montserrat"/>
                      </a:endParaRPr>
                    </a:p>
                  </a:txBody>
                  <a:tcPr marL="114300" marR="114300" marT="57150" marB="57150" anchor="ctr">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1"/>
                  </a:ext>
                </a:extLst>
              </a:tr>
              <a:tr h="295275">
                <a:tc>
                  <a:txBody>
                    <a:bodyPr/>
                    <a:lstStyle/>
                    <a:p>
                      <a:pPr marL="0" marR="0" lvl="0" indent="0" algn="ctr" rtl="0">
                        <a:lnSpc>
                          <a:spcPct val="115000"/>
                        </a:lnSpc>
                        <a:spcBef>
                          <a:spcPts val="0"/>
                        </a:spcBef>
                        <a:spcAft>
                          <a:spcPts val="0"/>
                        </a:spcAft>
                        <a:buClr>
                          <a:srgbClr val="000000"/>
                        </a:buClr>
                        <a:buSzPts val="1100"/>
                        <a:buFont typeface="Arial"/>
                        <a:buNone/>
                      </a:pPr>
                      <a:r>
                        <a:rPr lang="es" sz="1100" b="1" u="none" strike="noStrike" cap="none">
                          <a:solidFill>
                            <a:schemeClr val="dk2"/>
                          </a:solidFill>
                          <a:latin typeface="Montserrat"/>
                          <a:ea typeface="Montserrat"/>
                          <a:cs typeface="Montserrat"/>
                          <a:sym typeface="Montserrat"/>
                        </a:rPr>
                        <a:t>not in</a:t>
                      </a:r>
                      <a:endParaRPr sz="1100" b="1" u="none" strike="noStrike" cap="none">
                        <a:solidFill>
                          <a:schemeClr val="dk2"/>
                        </a:solidFill>
                        <a:latin typeface="Montserrat"/>
                        <a:ea typeface="Montserrat"/>
                        <a:cs typeface="Montserrat"/>
                        <a:sym typeface="Montserrat"/>
                      </a:endParaRPr>
                    </a:p>
                  </a:txBody>
                  <a:tcPr marL="114300" marR="114300" marT="57150" marB="57150" anchor="ctr">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100"/>
                        <a:buFont typeface="Arial"/>
                        <a:buNone/>
                      </a:pPr>
                      <a:r>
                        <a:rPr lang="es" sz="1100" u="none" strike="noStrike" cap="none">
                          <a:solidFill>
                            <a:schemeClr val="dk2"/>
                          </a:solidFill>
                          <a:latin typeface="Montserrat"/>
                          <a:ea typeface="Montserrat"/>
                          <a:cs typeface="Montserrat"/>
                          <a:sym typeface="Montserrat"/>
                        </a:rPr>
                        <a:t>Devuelve </a:t>
                      </a:r>
                      <a:r>
                        <a:rPr lang="es" sz="1100" b="1" u="none" strike="noStrike" cap="none">
                          <a:solidFill>
                            <a:schemeClr val="dk2"/>
                          </a:solidFill>
                          <a:latin typeface="Montserrat"/>
                          <a:ea typeface="Montserrat"/>
                          <a:cs typeface="Montserrat"/>
                          <a:sym typeface="Montserrat"/>
                        </a:rPr>
                        <a:t>True</a:t>
                      </a:r>
                      <a:r>
                        <a:rPr lang="es" sz="1100" u="none" strike="noStrike" cap="none">
                          <a:solidFill>
                            <a:schemeClr val="dk2"/>
                          </a:solidFill>
                          <a:latin typeface="Montserrat"/>
                          <a:ea typeface="Montserrat"/>
                          <a:cs typeface="Montserrat"/>
                          <a:sym typeface="Montserrat"/>
                        </a:rPr>
                        <a:t> si el valor no se encuentra en una secuencia; </a:t>
                      </a:r>
                      <a:r>
                        <a:rPr lang="es" sz="1100" b="1" u="none" strike="noStrike" cap="none">
                          <a:solidFill>
                            <a:schemeClr val="dk2"/>
                          </a:solidFill>
                          <a:latin typeface="Montserrat"/>
                          <a:ea typeface="Montserrat"/>
                          <a:cs typeface="Montserrat"/>
                          <a:sym typeface="Montserrat"/>
                        </a:rPr>
                        <a:t>False</a:t>
                      </a:r>
                      <a:r>
                        <a:rPr lang="es" sz="1100" u="none" strike="noStrike" cap="none">
                          <a:solidFill>
                            <a:schemeClr val="dk2"/>
                          </a:solidFill>
                          <a:latin typeface="Montserrat"/>
                          <a:ea typeface="Montserrat"/>
                          <a:cs typeface="Montserrat"/>
                          <a:sym typeface="Montserrat"/>
                        </a:rPr>
                        <a:t> en caso contrario.</a:t>
                      </a:r>
                      <a:endParaRPr sz="1100" u="none" strike="noStrike" cap="none">
                        <a:solidFill>
                          <a:schemeClr val="dk2"/>
                        </a:solidFill>
                        <a:latin typeface="Montserrat"/>
                        <a:ea typeface="Montserrat"/>
                        <a:cs typeface="Montserrat"/>
                        <a:sym typeface="Montserrat"/>
                      </a:endParaRPr>
                    </a:p>
                  </a:txBody>
                  <a:tcPr marL="114300" marR="114300" marT="57150" marB="57150" anchor="ctr">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543" name="Google Shape;543;p38"/>
          <p:cNvSpPr/>
          <p:nvPr/>
        </p:nvSpPr>
        <p:spPr>
          <a:xfrm>
            <a:off x="2140300" y="3488849"/>
            <a:ext cx="4657800" cy="1210200"/>
          </a:xfrm>
          <a:prstGeom prst="rect">
            <a:avLst/>
          </a:prstGeom>
          <a:solidFill>
            <a:srgbClr val="23262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D5CED9"/>
                </a:solidFill>
                <a:highlight>
                  <a:srgbClr val="23262E"/>
                </a:highlight>
                <a:latin typeface="Consolas"/>
                <a:ea typeface="Consolas"/>
                <a:cs typeface="Consolas"/>
                <a:sym typeface="Consolas"/>
              </a:rPr>
              <a:t>cadena </a:t>
            </a:r>
            <a:r>
              <a:rPr lang="es" sz="1200" b="0" i="0" u="none" strike="noStrike" cap="none">
                <a:solidFill>
                  <a:srgbClr val="EE5D43"/>
                </a:solidFill>
                <a:highlight>
                  <a:srgbClr val="23262E"/>
                </a:highlight>
                <a:latin typeface="Consolas"/>
                <a:ea typeface="Consolas"/>
                <a:cs typeface="Consolas"/>
                <a:sym typeface="Consolas"/>
              </a:rPr>
              <a: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96E072"/>
                </a:solidFill>
                <a:highlight>
                  <a:srgbClr val="23262E"/>
                </a:highlight>
                <a:latin typeface="Consolas"/>
                <a:ea typeface="Consolas"/>
                <a:cs typeface="Consolas"/>
                <a:sym typeface="Consolas"/>
              </a:rPr>
              <a:t>"Codo a Codo"</a:t>
            </a:r>
            <a:endParaRPr sz="1200" b="0" i="0" u="none" strike="noStrike" cap="none">
              <a:solidFill>
                <a:srgbClr val="96E072"/>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FFE66D"/>
                </a:solidFill>
                <a:highlight>
                  <a:srgbClr val="23262E"/>
                </a:highlight>
                <a:latin typeface="Consolas"/>
                <a:ea typeface="Consolas"/>
                <a:cs typeface="Consolas"/>
                <a:sym typeface="Consolas"/>
              </a:rPr>
              <a:t>print</a:t>
            </a:r>
            <a:r>
              <a:rPr lang="es" sz="1200" b="0" i="0" u="none" strike="noStrike" cap="none">
                <a:solidFill>
                  <a:srgbClr val="D5CED9"/>
                </a:solidFill>
                <a:highlight>
                  <a:srgbClr val="23262E"/>
                </a:highlight>
                <a:latin typeface="Consolas"/>
                <a:ea typeface="Consolas"/>
                <a:cs typeface="Consolas"/>
                <a:sym typeface="Consolas"/>
              </a:rPr>
              <a:t>(</a:t>
            </a:r>
            <a:r>
              <a:rPr lang="es" sz="1200" b="0" i="0" u="none" strike="noStrike" cap="none">
                <a:solidFill>
                  <a:srgbClr val="96E072"/>
                </a:solidFill>
                <a:highlight>
                  <a:srgbClr val="23262E"/>
                </a:highlight>
                <a:latin typeface="Consolas"/>
                <a:ea typeface="Consolas"/>
                <a:cs typeface="Consolas"/>
                <a:sym typeface="Consolas"/>
              </a:rPr>
              <a:t>"C"</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C74DED"/>
                </a:solidFill>
                <a:highlight>
                  <a:srgbClr val="23262E"/>
                </a:highlight>
                <a:latin typeface="Consolas"/>
                <a:ea typeface="Consolas"/>
                <a:cs typeface="Consolas"/>
                <a:sym typeface="Consolas"/>
              </a:rPr>
              <a:t>in</a:t>
            </a:r>
            <a:r>
              <a:rPr lang="es" sz="1200" b="0" i="0" u="none" strike="noStrike" cap="none">
                <a:solidFill>
                  <a:srgbClr val="D5CED9"/>
                </a:solidFill>
                <a:highlight>
                  <a:srgbClr val="23262E"/>
                </a:highlight>
                <a:latin typeface="Consolas"/>
                <a:ea typeface="Consolas"/>
                <a:cs typeface="Consolas"/>
                <a:sym typeface="Consolas"/>
              </a:rPr>
              <a:t> cadena)     </a:t>
            </a:r>
            <a:r>
              <a:rPr lang="es" sz="1200" b="0" i="0" u="none" strike="noStrike" cap="none">
                <a:solidFill>
                  <a:srgbClr val="5F6167"/>
                </a:solidFill>
                <a:highlight>
                  <a:srgbClr val="23262E"/>
                </a:highlight>
                <a:latin typeface="Consolas"/>
                <a:ea typeface="Consolas"/>
                <a:cs typeface="Consolas"/>
                <a:sym typeface="Consolas"/>
              </a:rPr>
              <a:t># True</a:t>
            </a:r>
            <a:endParaRPr sz="1200" b="0" i="0" u="none" strike="noStrike" cap="none">
              <a:solidFill>
                <a:srgbClr val="5F6167"/>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FFE66D"/>
                </a:solidFill>
                <a:highlight>
                  <a:srgbClr val="23262E"/>
                </a:highlight>
                <a:latin typeface="Consolas"/>
                <a:ea typeface="Consolas"/>
                <a:cs typeface="Consolas"/>
                <a:sym typeface="Consolas"/>
              </a:rPr>
              <a:t>print</a:t>
            </a:r>
            <a:r>
              <a:rPr lang="es" sz="1200" b="0" i="0" u="none" strike="noStrike" cap="none">
                <a:solidFill>
                  <a:srgbClr val="D5CED9"/>
                </a:solidFill>
                <a:highlight>
                  <a:srgbClr val="23262E"/>
                </a:highlight>
                <a:latin typeface="Consolas"/>
                <a:ea typeface="Consolas"/>
                <a:cs typeface="Consolas"/>
                <a:sym typeface="Consolas"/>
              </a:rPr>
              <a:t>(</a:t>
            </a:r>
            <a:r>
              <a:rPr lang="es" sz="1200" b="0" i="0" u="none" strike="noStrike" cap="none">
                <a:solidFill>
                  <a:srgbClr val="96E072"/>
                </a:solidFill>
                <a:highlight>
                  <a:srgbClr val="23262E"/>
                </a:highlight>
                <a:latin typeface="Consolas"/>
                <a:ea typeface="Consolas"/>
                <a:cs typeface="Consolas"/>
                <a:sym typeface="Consolas"/>
              </a:rPr>
              <a:t>"n"</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C74DED"/>
                </a:solidFill>
                <a:highlight>
                  <a:srgbClr val="23262E"/>
                </a:highlight>
                <a:latin typeface="Consolas"/>
                <a:ea typeface="Consolas"/>
                <a:cs typeface="Consolas"/>
                <a:sym typeface="Consolas"/>
              </a:rPr>
              <a:t>in</a:t>
            </a:r>
            <a:r>
              <a:rPr lang="es" sz="1200" b="0" i="0" u="none" strike="noStrike" cap="none">
                <a:solidFill>
                  <a:srgbClr val="D5CED9"/>
                </a:solidFill>
                <a:highlight>
                  <a:srgbClr val="23262E"/>
                </a:highlight>
                <a:latin typeface="Consolas"/>
                <a:ea typeface="Consolas"/>
                <a:cs typeface="Consolas"/>
                <a:sym typeface="Consolas"/>
              </a:rPr>
              <a:t> cadena)     </a:t>
            </a:r>
            <a:r>
              <a:rPr lang="es" sz="1200" b="0" i="0" u="none" strike="noStrike" cap="none">
                <a:solidFill>
                  <a:srgbClr val="5F6167"/>
                </a:solidFill>
                <a:highlight>
                  <a:srgbClr val="23262E"/>
                </a:highlight>
                <a:latin typeface="Consolas"/>
                <a:ea typeface="Consolas"/>
                <a:cs typeface="Consolas"/>
                <a:sym typeface="Consolas"/>
              </a:rPr>
              <a:t># False</a:t>
            </a:r>
            <a:endParaRPr sz="1200" b="0" i="0" u="none" strike="noStrike" cap="none">
              <a:solidFill>
                <a:srgbClr val="5F6167"/>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FFE66D"/>
                </a:solidFill>
                <a:highlight>
                  <a:srgbClr val="23262E"/>
                </a:highlight>
                <a:latin typeface="Consolas"/>
                <a:ea typeface="Consolas"/>
                <a:cs typeface="Consolas"/>
                <a:sym typeface="Consolas"/>
              </a:rPr>
              <a:t>print</a:t>
            </a:r>
            <a:r>
              <a:rPr lang="es" sz="1200" b="0" i="0" u="none" strike="noStrike" cap="none">
                <a:solidFill>
                  <a:srgbClr val="D5CED9"/>
                </a:solidFill>
                <a:highlight>
                  <a:srgbClr val="23262E"/>
                </a:highlight>
                <a:latin typeface="Consolas"/>
                <a:ea typeface="Consolas"/>
                <a:cs typeface="Consolas"/>
                <a:sym typeface="Consolas"/>
              </a:rPr>
              <a:t>(</a:t>
            </a:r>
            <a:r>
              <a:rPr lang="es" sz="1200" b="0" i="0" u="none" strike="noStrike" cap="none">
                <a:solidFill>
                  <a:srgbClr val="96E072"/>
                </a:solidFill>
                <a:highlight>
                  <a:srgbClr val="23262E"/>
                </a:highlight>
                <a:latin typeface="Consolas"/>
                <a:ea typeface="Consolas"/>
                <a:cs typeface="Consolas"/>
                <a:sym typeface="Consolas"/>
              </a:rPr>
              <a:t>"Codo"</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C74DED"/>
                </a:solidFill>
                <a:highlight>
                  <a:srgbClr val="23262E"/>
                </a:highlight>
                <a:latin typeface="Consolas"/>
                <a:ea typeface="Consolas"/>
                <a:cs typeface="Consolas"/>
                <a:sym typeface="Consolas"/>
              </a:rPr>
              <a:t>in</a:t>
            </a:r>
            <a:r>
              <a:rPr lang="es" sz="1200" b="0" i="0" u="none" strike="noStrike" cap="none">
                <a:solidFill>
                  <a:srgbClr val="D5CED9"/>
                </a:solidFill>
                <a:highlight>
                  <a:srgbClr val="23262E"/>
                </a:highlight>
                <a:latin typeface="Consolas"/>
                <a:ea typeface="Consolas"/>
                <a:cs typeface="Consolas"/>
                <a:sym typeface="Consolas"/>
              </a:rPr>
              <a:t> cadena)  </a:t>
            </a:r>
            <a:r>
              <a:rPr lang="es" sz="1200" b="0" i="0" u="none" strike="noStrike" cap="none">
                <a:solidFill>
                  <a:srgbClr val="5F6167"/>
                </a:solidFill>
                <a:highlight>
                  <a:srgbClr val="23262E"/>
                </a:highlight>
                <a:latin typeface="Consolas"/>
                <a:ea typeface="Consolas"/>
                <a:cs typeface="Consolas"/>
                <a:sym typeface="Consolas"/>
              </a:rPr>
              <a:t># True</a:t>
            </a:r>
            <a:endParaRPr sz="1200" b="0" i="0" u="none" strike="noStrike" cap="none">
              <a:solidFill>
                <a:srgbClr val="5F6167"/>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FFE66D"/>
                </a:solidFill>
                <a:highlight>
                  <a:srgbClr val="23262E"/>
                </a:highlight>
                <a:latin typeface="Consolas"/>
                <a:ea typeface="Consolas"/>
                <a:cs typeface="Consolas"/>
                <a:sym typeface="Consolas"/>
              </a:rPr>
              <a:t>print</a:t>
            </a:r>
            <a:r>
              <a:rPr lang="es" sz="1200" b="0" i="0" u="none" strike="noStrike" cap="none">
                <a:solidFill>
                  <a:srgbClr val="D5CED9"/>
                </a:solidFill>
                <a:highlight>
                  <a:srgbClr val="23262E"/>
                </a:highlight>
                <a:latin typeface="Consolas"/>
                <a:ea typeface="Consolas"/>
                <a:cs typeface="Consolas"/>
                <a:sym typeface="Consolas"/>
              </a:rPr>
              <a:t>(</a:t>
            </a:r>
            <a:r>
              <a:rPr lang="es" sz="1200" b="0" i="0" u="none" strike="noStrike" cap="none">
                <a:solidFill>
                  <a:srgbClr val="96E072"/>
                </a:solidFill>
                <a:highlight>
                  <a:srgbClr val="23262E"/>
                </a:highlight>
                <a:latin typeface="Consolas"/>
                <a:ea typeface="Consolas"/>
                <a:cs typeface="Consolas"/>
                <a:sym typeface="Consolas"/>
              </a:rPr>
              <a:t>"A"</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C74DED"/>
                </a:solidFill>
                <a:highlight>
                  <a:srgbClr val="23262E"/>
                </a:highlight>
                <a:latin typeface="Consolas"/>
                <a:ea typeface="Consolas"/>
                <a:cs typeface="Consolas"/>
                <a:sym typeface="Consolas"/>
              </a:rPr>
              <a:t>not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C74DED"/>
                </a:solidFill>
                <a:highlight>
                  <a:srgbClr val="23262E"/>
                </a:highlight>
                <a:latin typeface="Consolas"/>
                <a:ea typeface="Consolas"/>
                <a:cs typeface="Consolas"/>
                <a:sym typeface="Consolas"/>
              </a:rPr>
              <a:t>in</a:t>
            </a:r>
            <a:r>
              <a:rPr lang="es" sz="1200" b="0" i="0" u="none" strike="noStrike" cap="none">
                <a:solidFill>
                  <a:srgbClr val="D5CED9"/>
                </a:solidFill>
                <a:highlight>
                  <a:srgbClr val="23262E"/>
                </a:highlight>
                <a:latin typeface="Consolas"/>
                <a:ea typeface="Consolas"/>
                <a:cs typeface="Consolas"/>
                <a:sym typeface="Consolas"/>
              </a:rPr>
              <a:t> cadena) </a:t>
            </a:r>
            <a:r>
              <a:rPr lang="es" sz="1200" b="0" i="0" u="none" strike="noStrike" cap="none">
                <a:solidFill>
                  <a:srgbClr val="5F6167"/>
                </a:solidFill>
                <a:highlight>
                  <a:srgbClr val="23262E"/>
                </a:highlight>
                <a:latin typeface="Consolas"/>
                <a:ea typeface="Consolas"/>
                <a:cs typeface="Consolas"/>
                <a:sym typeface="Consolas"/>
              </a:rPr>
              <a:t># True</a:t>
            </a:r>
            <a:endParaRPr sz="1200" b="0" i="0" u="none" strike="noStrike" cap="none">
              <a:solidFill>
                <a:srgbClr val="5F6167"/>
              </a:solidFill>
              <a:highlight>
                <a:srgbClr val="23262E"/>
              </a:highlight>
              <a:latin typeface="Consolas"/>
              <a:ea typeface="Consolas"/>
              <a:cs typeface="Consolas"/>
              <a:sym typeface="Consolas"/>
            </a:endParaRPr>
          </a:p>
          <a:p>
            <a:pPr marL="0" marR="0" lvl="0" indent="0" algn="l" rtl="0">
              <a:lnSpc>
                <a:spcPct val="100000"/>
              </a:lnSpc>
              <a:spcBef>
                <a:spcPts val="0"/>
              </a:spcBef>
              <a:spcAft>
                <a:spcPts val="0"/>
              </a:spcAft>
              <a:buClr>
                <a:schemeClr val="dk1"/>
              </a:buClr>
              <a:buSzPts val="1100"/>
              <a:buFont typeface="Arial"/>
              <a:buNone/>
            </a:pPr>
            <a:r>
              <a:rPr lang="es" sz="1200" b="0" i="0" u="none" strike="noStrike" cap="none">
                <a:solidFill>
                  <a:srgbClr val="FFE66D"/>
                </a:solidFill>
                <a:highlight>
                  <a:srgbClr val="23262E"/>
                </a:highlight>
                <a:latin typeface="Consolas"/>
                <a:ea typeface="Consolas"/>
                <a:cs typeface="Consolas"/>
                <a:sym typeface="Consolas"/>
              </a:rPr>
              <a:t>print</a:t>
            </a:r>
            <a:r>
              <a:rPr lang="es" sz="1200" b="0" i="0" u="none" strike="noStrike" cap="none">
                <a:solidFill>
                  <a:srgbClr val="D5CED9"/>
                </a:solidFill>
                <a:highlight>
                  <a:srgbClr val="23262E"/>
                </a:highlight>
                <a:latin typeface="Consolas"/>
                <a:ea typeface="Consolas"/>
                <a:cs typeface="Consolas"/>
                <a:sym typeface="Consolas"/>
              </a:rPr>
              <a:t>(</a:t>
            </a:r>
            <a:r>
              <a:rPr lang="es" sz="1200" b="0" i="0" u="none" strike="noStrike" cap="none">
                <a:solidFill>
                  <a:srgbClr val="96E072"/>
                </a:solidFill>
                <a:highlight>
                  <a:srgbClr val="23262E"/>
                </a:highlight>
                <a:latin typeface="Consolas"/>
                <a:ea typeface="Consolas"/>
                <a:cs typeface="Consolas"/>
                <a:sym typeface="Consolas"/>
              </a:rPr>
              <a:t>"o"</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C74DED"/>
                </a:solidFill>
                <a:highlight>
                  <a:srgbClr val="23262E"/>
                </a:highlight>
                <a:latin typeface="Consolas"/>
                <a:ea typeface="Consolas"/>
                <a:cs typeface="Consolas"/>
                <a:sym typeface="Consolas"/>
              </a:rPr>
              <a:t>not</a:t>
            </a:r>
            <a:r>
              <a:rPr lang="es" sz="1200" b="0" i="0" u="none" strike="noStrike" cap="none">
                <a:solidFill>
                  <a:srgbClr val="D5CED9"/>
                </a:solidFill>
                <a:highlight>
                  <a:srgbClr val="23262E"/>
                </a:highlight>
                <a:latin typeface="Consolas"/>
                <a:ea typeface="Consolas"/>
                <a:cs typeface="Consolas"/>
                <a:sym typeface="Consolas"/>
              </a:rPr>
              <a:t> </a:t>
            </a:r>
            <a:r>
              <a:rPr lang="es" sz="1200" b="0" i="0" u="none" strike="noStrike" cap="none">
                <a:solidFill>
                  <a:srgbClr val="C74DED"/>
                </a:solidFill>
                <a:highlight>
                  <a:srgbClr val="23262E"/>
                </a:highlight>
                <a:latin typeface="Consolas"/>
                <a:ea typeface="Consolas"/>
                <a:cs typeface="Consolas"/>
                <a:sym typeface="Consolas"/>
              </a:rPr>
              <a:t>in</a:t>
            </a:r>
            <a:r>
              <a:rPr lang="es" sz="1200" b="0" i="0" u="none" strike="noStrike" cap="none">
                <a:solidFill>
                  <a:srgbClr val="D5CED9"/>
                </a:solidFill>
                <a:highlight>
                  <a:srgbClr val="23262E"/>
                </a:highlight>
                <a:latin typeface="Consolas"/>
                <a:ea typeface="Consolas"/>
                <a:cs typeface="Consolas"/>
                <a:sym typeface="Consolas"/>
              </a:rPr>
              <a:t> cadena) </a:t>
            </a:r>
            <a:r>
              <a:rPr lang="es" sz="1200" b="0" i="0" u="none" strike="noStrike" cap="none">
                <a:solidFill>
                  <a:srgbClr val="5F6167"/>
                </a:solidFill>
                <a:highlight>
                  <a:srgbClr val="23262E"/>
                </a:highlight>
                <a:latin typeface="Consolas"/>
                <a:ea typeface="Consolas"/>
                <a:cs typeface="Consolas"/>
                <a:sym typeface="Consolas"/>
              </a:rPr>
              <a:t># False</a:t>
            </a:r>
            <a:endParaRPr sz="1200" b="0" i="0" u="none" strike="noStrike" cap="none">
              <a:solidFill>
                <a:srgbClr val="D5CED9"/>
              </a:solidFill>
              <a:latin typeface="Consolas"/>
              <a:ea typeface="Consolas"/>
              <a:cs typeface="Consolas"/>
              <a:sym typeface="Consolas"/>
            </a:endParaRPr>
          </a:p>
        </p:txBody>
      </p:sp>
      <p:sp>
        <p:nvSpPr>
          <p:cNvPr id="544" name="Google Shape;544;p38"/>
          <p:cNvSpPr/>
          <p:nvPr/>
        </p:nvSpPr>
        <p:spPr>
          <a:xfrm>
            <a:off x="2140300" y="3200775"/>
            <a:ext cx="4657800" cy="288000"/>
          </a:xfrm>
          <a:prstGeom prst="rect">
            <a:avLst/>
          </a:prstGeom>
          <a:solidFill>
            <a:srgbClr val="FFE66D"/>
          </a:solidFill>
          <a:ln w="9525" cap="flat" cmpd="sng">
            <a:solidFill>
              <a:schemeClr val="dk2"/>
            </a:solidFill>
            <a:prstDash val="solid"/>
            <a:round/>
            <a:headEnd type="none" w="sm" len="sm"/>
            <a:tailEnd type="none" w="sm" len="sm"/>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s" sz="1400" b="0" i="0" u="none" strike="noStrike" cap="none">
                <a:solidFill>
                  <a:schemeClr val="dk2"/>
                </a:solidFill>
                <a:latin typeface="Montserrat"/>
                <a:ea typeface="Montserrat"/>
                <a:cs typeface="Montserrat"/>
                <a:sym typeface="Montserrat"/>
              </a:rPr>
              <a:t>Ejemplos:</a:t>
            </a:r>
            <a:endParaRPr sz="1400" b="0" i="0" u="none" strike="noStrike" cap="none">
              <a:solidFill>
                <a:schemeClr val="dk2"/>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4"/>
          <p:cNvSpPr txBox="1">
            <a:spLocks noGrp="1"/>
          </p:cNvSpPr>
          <p:nvPr>
            <p:ph type="title" idx="2"/>
          </p:nvPr>
        </p:nvSpPr>
        <p:spPr>
          <a:xfrm>
            <a:off x="3938175" y="1159375"/>
            <a:ext cx="1091700" cy="3006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111111"/>
              <a:buNone/>
            </a:pPr>
            <a:r>
              <a:rPr lang="es"/>
              <a:t>Clase 25</a:t>
            </a:r>
            <a:endParaRPr/>
          </a:p>
        </p:txBody>
      </p:sp>
      <p:sp>
        <p:nvSpPr>
          <p:cNvPr id="163" name="Google Shape;163;p4"/>
          <p:cNvSpPr txBox="1">
            <a:spLocks noGrp="1"/>
          </p:cNvSpPr>
          <p:nvPr>
            <p:ph type="title"/>
          </p:nvPr>
        </p:nvSpPr>
        <p:spPr>
          <a:xfrm>
            <a:off x="1275675" y="1159375"/>
            <a:ext cx="911700" cy="3006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111111"/>
              <a:buNone/>
            </a:pPr>
            <a:r>
              <a:rPr lang="es"/>
              <a:t>Clase 24</a:t>
            </a:r>
            <a:endParaRPr/>
          </a:p>
        </p:txBody>
      </p:sp>
      <p:sp>
        <p:nvSpPr>
          <p:cNvPr id="164" name="Google Shape;164;p4"/>
          <p:cNvSpPr txBox="1">
            <a:spLocks noGrp="1"/>
          </p:cNvSpPr>
          <p:nvPr>
            <p:ph type="title" idx="3"/>
          </p:nvPr>
        </p:nvSpPr>
        <p:spPr>
          <a:xfrm>
            <a:off x="6877450" y="1159388"/>
            <a:ext cx="911700" cy="3006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Clr>
                <a:schemeClr val="dk1"/>
              </a:buClr>
              <a:buSzPct val="78571"/>
              <a:buFont typeface="Arial"/>
              <a:buNone/>
            </a:pPr>
            <a:r>
              <a:rPr lang="es"/>
              <a:t>Clase 26</a:t>
            </a:r>
            <a:endParaRPr/>
          </a:p>
        </p:txBody>
      </p:sp>
      <p:sp>
        <p:nvSpPr>
          <p:cNvPr id="165" name="Google Shape;165;p4"/>
          <p:cNvSpPr txBox="1">
            <a:spLocks noGrp="1"/>
          </p:cNvSpPr>
          <p:nvPr>
            <p:ph type="title" idx="4"/>
          </p:nvPr>
        </p:nvSpPr>
        <p:spPr>
          <a:xfrm>
            <a:off x="532575" y="2150850"/>
            <a:ext cx="2397900" cy="2112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s" b="1"/>
              <a:t>JOIN y Subconsultas</a:t>
            </a:r>
            <a:endParaRPr b="1"/>
          </a:p>
          <a:p>
            <a:pPr marL="0" lvl="0" indent="0" algn="l" rtl="0">
              <a:lnSpc>
                <a:spcPct val="100000"/>
              </a:lnSpc>
              <a:spcBef>
                <a:spcPts val="0"/>
              </a:spcBef>
              <a:spcAft>
                <a:spcPts val="0"/>
              </a:spcAft>
              <a:buSzPts val="1000"/>
              <a:buNone/>
            </a:pPr>
            <a:endParaRPr b="1"/>
          </a:p>
          <a:p>
            <a:pPr marL="457200" lvl="0" indent="-285750" algn="l" rtl="0">
              <a:lnSpc>
                <a:spcPct val="115000"/>
              </a:lnSpc>
              <a:spcBef>
                <a:spcPts val="0"/>
              </a:spcBef>
              <a:spcAft>
                <a:spcPts val="0"/>
              </a:spcAft>
              <a:buSzPts val="900"/>
              <a:buChar char="●"/>
            </a:pPr>
            <a:r>
              <a:rPr lang="es" sz="900"/>
              <a:t>JOIN: Inner, Left, Right.</a:t>
            </a:r>
            <a:endParaRPr sz="900"/>
          </a:p>
          <a:p>
            <a:pPr marL="457200" lvl="0" indent="-285750" algn="l" rtl="0">
              <a:lnSpc>
                <a:spcPct val="115000"/>
              </a:lnSpc>
              <a:spcBef>
                <a:spcPts val="0"/>
              </a:spcBef>
              <a:spcAft>
                <a:spcPts val="0"/>
              </a:spcAft>
              <a:buSzPts val="900"/>
              <a:buChar char="●"/>
            </a:pPr>
            <a:r>
              <a:rPr lang="es" sz="900"/>
              <a:t>Funciones de agregación, GROUP BY, HAVING.</a:t>
            </a:r>
            <a:endParaRPr sz="900"/>
          </a:p>
          <a:p>
            <a:pPr marL="457200" lvl="0" indent="-285750" algn="l" rtl="0">
              <a:lnSpc>
                <a:spcPct val="115000"/>
              </a:lnSpc>
              <a:spcBef>
                <a:spcPts val="0"/>
              </a:spcBef>
              <a:spcAft>
                <a:spcPts val="0"/>
              </a:spcAft>
              <a:buSzPts val="900"/>
              <a:buChar char="●"/>
            </a:pPr>
            <a:r>
              <a:rPr lang="es" sz="900"/>
              <a:t>Funciones escalares.</a:t>
            </a:r>
            <a:endParaRPr sz="900"/>
          </a:p>
          <a:p>
            <a:pPr marL="457200" lvl="0" indent="-285750" algn="l" rtl="0">
              <a:lnSpc>
                <a:spcPct val="115000"/>
              </a:lnSpc>
              <a:spcBef>
                <a:spcPts val="0"/>
              </a:spcBef>
              <a:spcAft>
                <a:spcPts val="0"/>
              </a:spcAft>
              <a:buSzPts val="900"/>
              <a:buChar char="●"/>
            </a:pPr>
            <a:r>
              <a:rPr lang="es" sz="900"/>
              <a:t>Subconsultas.</a:t>
            </a:r>
            <a:endParaRPr b="1"/>
          </a:p>
        </p:txBody>
      </p:sp>
      <p:sp>
        <p:nvSpPr>
          <p:cNvPr id="166" name="Google Shape;166;p4"/>
          <p:cNvSpPr txBox="1">
            <a:spLocks noGrp="1"/>
          </p:cNvSpPr>
          <p:nvPr>
            <p:ph type="title" idx="5"/>
          </p:nvPr>
        </p:nvSpPr>
        <p:spPr>
          <a:xfrm>
            <a:off x="6130475" y="2159925"/>
            <a:ext cx="2454900" cy="2112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s" b="1"/>
              <a:t>Controladores de flujo</a:t>
            </a:r>
            <a:endParaRPr b="1"/>
          </a:p>
          <a:p>
            <a:pPr marL="0" lvl="0" indent="0" algn="l" rtl="0">
              <a:lnSpc>
                <a:spcPct val="100000"/>
              </a:lnSpc>
              <a:spcBef>
                <a:spcPts val="0"/>
              </a:spcBef>
              <a:spcAft>
                <a:spcPts val="0"/>
              </a:spcAft>
              <a:buClr>
                <a:schemeClr val="dk1"/>
              </a:buClr>
              <a:buSzPts val="1100"/>
              <a:buFont typeface="Arial"/>
              <a:buNone/>
            </a:pPr>
            <a:endParaRPr b="1"/>
          </a:p>
          <a:p>
            <a:pPr marL="457200" lvl="0" indent="-285750" algn="l" rtl="0">
              <a:lnSpc>
                <a:spcPct val="115000"/>
              </a:lnSpc>
              <a:spcBef>
                <a:spcPts val="0"/>
              </a:spcBef>
              <a:spcAft>
                <a:spcPts val="0"/>
              </a:spcAft>
              <a:buSzPts val="900"/>
              <a:buChar char="●"/>
            </a:pPr>
            <a:r>
              <a:rPr lang="es" sz="900"/>
              <a:t>Estructuras control.</a:t>
            </a:r>
            <a:endParaRPr sz="900"/>
          </a:p>
          <a:p>
            <a:pPr marL="457200" lvl="0" indent="-285750" algn="l" rtl="0">
              <a:lnSpc>
                <a:spcPct val="115000"/>
              </a:lnSpc>
              <a:spcBef>
                <a:spcPts val="0"/>
              </a:spcBef>
              <a:spcAft>
                <a:spcPts val="0"/>
              </a:spcAft>
              <a:buSzPts val="900"/>
              <a:buChar char="●"/>
            </a:pPr>
            <a:r>
              <a:rPr lang="es" sz="900"/>
              <a:t>Condicionales: sentencia if.</a:t>
            </a:r>
            <a:endParaRPr sz="900"/>
          </a:p>
          <a:p>
            <a:pPr marL="457200" lvl="0" indent="-285750" algn="l" rtl="0">
              <a:lnSpc>
                <a:spcPct val="115000"/>
              </a:lnSpc>
              <a:spcBef>
                <a:spcPts val="0"/>
              </a:spcBef>
              <a:spcAft>
                <a:spcPts val="0"/>
              </a:spcAft>
              <a:buSzPts val="900"/>
              <a:buChar char="●"/>
            </a:pPr>
            <a:r>
              <a:rPr lang="es" sz="900"/>
              <a:t>Iterativas: sentencia while y for.</a:t>
            </a:r>
            <a:endParaRPr sz="900"/>
          </a:p>
          <a:p>
            <a:pPr marL="457200" lvl="0" indent="-285750" algn="l" rtl="0">
              <a:lnSpc>
                <a:spcPct val="115000"/>
              </a:lnSpc>
              <a:spcBef>
                <a:spcPts val="0"/>
              </a:spcBef>
              <a:spcAft>
                <a:spcPts val="0"/>
              </a:spcAft>
              <a:buSzPts val="900"/>
              <a:buChar char="●"/>
            </a:pPr>
            <a:r>
              <a:rPr lang="es" sz="900"/>
              <a:t>Operadores lógicos y relacionales.</a:t>
            </a:r>
            <a:endParaRPr sz="900"/>
          </a:p>
        </p:txBody>
      </p:sp>
      <p:sp>
        <p:nvSpPr>
          <p:cNvPr id="167" name="Google Shape;167;p4"/>
          <p:cNvSpPr txBox="1">
            <a:spLocks noGrp="1"/>
          </p:cNvSpPr>
          <p:nvPr>
            <p:ph type="title" idx="6"/>
          </p:nvPr>
        </p:nvSpPr>
        <p:spPr>
          <a:xfrm>
            <a:off x="3331525" y="2155125"/>
            <a:ext cx="2397900" cy="2121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s" b="1"/>
              <a:t>Fundamentos de Python</a:t>
            </a:r>
            <a:endParaRPr b="1"/>
          </a:p>
          <a:p>
            <a:pPr marL="0" lvl="0" indent="0" algn="l" rtl="0">
              <a:lnSpc>
                <a:spcPct val="100000"/>
              </a:lnSpc>
              <a:spcBef>
                <a:spcPts val="0"/>
              </a:spcBef>
              <a:spcAft>
                <a:spcPts val="0"/>
              </a:spcAft>
              <a:buClr>
                <a:schemeClr val="dk1"/>
              </a:buClr>
              <a:buSzPts val="1100"/>
              <a:buFont typeface="Arial"/>
              <a:buNone/>
            </a:pPr>
            <a:endParaRPr b="1"/>
          </a:p>
          <a:p>
            <a:pPr marL="457200" lvl="0" indent="-285750" algn="l" rtl="0">
              <a:lnSpc>
                <a:spcPct val="115000"/>
              </a:lnSpc>
              <a:spcBef>
                <a:spcPts val="0"/>
              </a:spcBef>
              <a:spcAft>
                <a:spcPts val="0"/>
              </a:spcAft>
              <a:buSzPts val="900"/>
              <a:buChar char="●"/>
            </a:pPr>
            <a:r>
              <a:rPr lang="es" sz="900"/>
              <a:t>Introducción a Python.</a:t>
            </a:r>
            <a:endParaRPr sz="900"/>
          </a:p>
          <a:p>
            <a:pPr marL="457200" lvl="0" indent="-285750" algn="l" rtl="0">
              <a:lnSpc>
                <a:spcPct val="115000"/>
              </a:lnSpc>
              <a:spcBef>
                <a:spcPts val="0"/>
              </a:spcBef>
              <a:spcAft>
                <a:spcPts val="0"/>
              </a:spcAft>
              <a:buSzPts val="900"/>
              <a:buChar char="●"/>
            </a:pPr>
            <a:r>
              <a:rPr lang="es" sz="900"/>
              <a:t>Entorno. Hola mundo.</a:t>
            </a:r>
            <a:endParaRPr sz="900"/>
          </a:p>
          <a:p>
            <a:pPr marL="457200" lvl="0" indent="-285750" algn="l" rtl="0">
              <a:lnSpc>
                <a:spcPct val="115000"/>
              </a:lnSpc>
              <a:spcBef>
                <a:spcPts val="0"/>
              </a:spcBef>
              <a:spcAft>
                <a:spcPts val="0"/>
              </a:spcAft>
              <a:buSzPts val="900"/>
              <a:buChar char="●"/>
            </a:pPr>
            <a:r>
              <a:rPr lang="es" sz="900"/>
              <a:t>Salida por pantalla: print.</a:t>
            </a:r>
            <a:endParaRPr sz="900"/>
          </a:p>
          <a:p>
            <a:pPr marL="457200" lvl="0" indent="-285750" algn="l" rtl="0">
              <a:lnSpc>
                <a:spcPct val="115000"/>
              </a:lnSpc>
              <a:spcBef>
                <a:spcPts val="0"/>
              </a:spcBef>
              <a:spcAft>
                <a:spcPts val="0"/>
              </a:spcAft>
              <a:buSzPts val="900"/>
              <a:buChar char="●"/>
            </a:pPr>
            <a:r>
              <a:rPr lang="es" sz="900"/>
              <a:t>Lectura por teclado: input.</a:t>
            </a:r>
            <a:endParaRPr sz="900"/>
          </a:p>
          <a:p>
            <a:pPr marL="457200" lvl="0" indent="-285750" algn="l" rtl="0">
              <a:lnSpc>
                <a:spcPct val="115000"/>
              </a:lnSpc>
              <a:spcBef>
                <a:spcPts val="0"/>
              </a:spcBef>
              <a:spcAft>
                <a:spcPts val="0"/>
              </a:spcAft>
              <a:buSzPts val="900"/>
              <a:buChar char="●"/>
            </a:pPr>
            <a:r>
              <a:rPr lang="es" sz="900"/>
              <a:t>Tipo de datos: números enteros y flotantes, texto, booleanos.</a:t>
            </a:r>
            <a:endParaRPr sz="900"/>
          </a:p>
          <a:p>
            <a:pPr marL="457200" lvl="0" indent="-285750" algn="l" rtl="0">
              <a:lnSpc>
                <a:spcPct val="115000"/>
              </a:lnSpc>
              <a:spcBef>
                <a:spcPts val="0"/>
              </a:spcBef>
              <a:spcAft>
                <a:spcPts val="0"/>
              </a:spcAft>
              <a:buSzPts val="900"/>
              <a:buChar char="●"/>
            </a:pPr>
            <a:r>
              <a:rPr lang="es" sz="900"/>
              <a:t>Tipos de operadores. Aritméticos y de asignación.</a:t>
            </a:r>
            <a:endParaRPr sz="900"/>
          </a:p>
          <a:p>
            <a:pPr marL="457200" lvl="0" indent="-285750" algn="l" rtl="0">
              <a:lnSpc>
                <a:spcPct val="115000"/>
              </a:lnSpc>
              <a:spcBef>
                <a:spcPts val="0"/>
              </a:spcBef>
              <a:spcAft>
                <a:spcPts val="0"/>
              </a:spcAft>
              <a:buSzPts val="900"/>
              <a:buChar char="●"/>
            </a:pPr>
            <a:r>
              <a:rPr lang="es" sz="900"/>
              <a:t>Variables.</a:t>
            </a:r>
            <a:endParaRPr sz="900"/>
          </a:p>
          <a:p>
            <a:pPr marL="0" lvl="0" indent="0" algn="l" rtl="0">
              <a:lnSpc>
                <a:spcPct val="100000"/>
              </a:lnSpc>
              <a:spcBef>
                <a:spcPts val="0"/>
              </a:spcBef>
              <a:spcAft>
                <a:spcPts val="0"/>
              </a:spcAft>
              <a:buSzPts val="1000"/>
              <a:buNone/>
            </a:pPr>
            <a:endParaRPr sz="9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39"/>
          <p:cNvSpPr txBox="1">
            <a:spLocks noGrp="1"/>
          </p:cNvSpPr>
          <p:nvPr>
            <p:ph type="ctrTitle"/>
          </p:nvPr>
        </p:nvSpPr>
        <p:spPr>
          <a:xfrm>
            <a:off x="311700" y="1226800"/>
            <a:ext cx="8520600" cy="15705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Clr>
                <a:schemeClr val="dk1"/>
              </a:buClr>
              <a:buSzPts val="1100"/>
              <a:buFont typeface="Arial"/>
              <a:buNone/>
            </a:pPr>
            <a:r>
              <a:rPr lang="es"/>
              <a:t>Material extra</a:t>
            </a:r>
            <a:endParaRPr/>
          </a:p>
        </p:txBody>
      </p:sp>
      <p:sp>
        <p:nvSpPr>
          <p:cNvPr id="550" name="Google Shape;550;p39"/>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500"/>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p40"/>
          <p:cNvSpPr txBox="1"/>
          <p:nvPr/>
        </p:nvSpPr>
        <p:spPr>
          <a:xfrm>
            <a:off x="311700" y="597425"/>
            <a:ext cx="8503200" cy="572700"/>
          </a:xfrm>
          <a:prstGeom prst="rect">
            <a:avLst/>
          </a:prstGeom>
          <a:noFill/>
          <a:ln>
            <a:noFill/>
          </a:ln>
        </p:spPr>
        <p:txBody>
          <a:bodyPr spcFirstLastPara="1" wrap="square" lIns="91425" tIns="91425" rIns="91425" bIns="91425" anchor="t" anchorCtr="0">
            <a:normAutofit lnSpcReduction="10000"/>
          </a:bodyPr>
          <a:lstStyle/>
          <a:p>
            <a:pPr marL="0" marR="0" lvl="0" indent="0" algn="l" rtl="0">
              <a:lnSpc>
                <a:spcPct val="100000"/>
              </a:lnSpc>
              <a:spcBef>
                <a:spcPts val="0"/>
              </a:spcBef>
              <a:spcAft>
                <a:spcPts val="0"/>
              </a:spcAft>
              <a:buClr>
                <a:srgbClr val="000000"/>
              </a:buClr>
              <a:buSzPts val="2700"/>
              <a:buFont typeface="Arial"/>
              <a:buNone/>
            </a:pPr>
            <a:r>
              <a:rPr lang="es" sz="2700" b="0" i="0" u="none" strike="noStrike" cap="none">
                <a:solidFill>
                  <a:srgbClr val="000000"/>
                </a:solidFill>
                <a:latin typeface="Montserrat Medium"/>
                <a:ea typeface="Montserrat Medium"/>
                <a:cs typeface="Montserrat Medium"/>
                <a:sym typeface="Montserrat Medium"/>
              </a:rPr>
              <a:t>Artículos de interés</a:t>
            </a:r>
            <a:endParaRPr sz="2700" b="0" i="0" u="none" strike="noStrike" cap="none">
              <a:solidFill>
                <a:srgbClr val="000000"/>
              </a:solidFill>
              <a:latin typeface="Montserrat Medium"/>
              <a:ea typeface="Montserrat Medium"/>
              <a:cs typeface="Montserrat Medium"/>
              <a:sym typeface="Montserrat Medium"/>
            </a:endParaRPr>
          </a:p>
        </p:txBody>
      </p:sp>
      <p:sp>
        <p:nvSpPr>
          <p:cNvPr id="556" name="Google Shape;556;p40"/>
          <p:cNvSpPr txBox="1"/>
          <p:nvPr/>
        </p:nvSpPr>
        <p:spPr>
          <a:xfrm>
            <a:off x="432000" y="1297200"/>
            <a:ext cx="8280000" cy="33180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s" sz="1500" b="0" i="0" u="none" strike="noStrike" cap="none">
                <a:solidFill>
                  <a:srgbClr val="595959"/>
                </a:solidFill>
                <a:latin typeface="Montserrat"/>
                <a:ea typeface="Montserrat"/>
                <a:cs typeface="Montserrat"/>
                <a:sym typeface="Montserrat"/>
              </a:rPr>
              <a:t>Material extra:</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1200"/>
              </a:spcBef>
              <a:spcAft>
                <a:spcPts val="0"/>
              </a:spcAft>
              <a:buClr>
                <a:srgbClr val="595959"/>
              </a:buClr>
              <a:buSzPts val="1500"/>
              <a:buFont typeface="Montserrat"/>
              <a:buChar char="●"/>
            </a:pPr>
            <a:r>
              <a:rPr lang="es" sz="1500" b="0" i="0" u="sng" strike="noStrike" cap="none">
                <a:solidFill>
                  <a:schemeClr val="hlink"/>
                </a:solidFill>
                <a:latin typeface="Montserrat"/>
                <a:ea typeface="Montserrat"/>
                <a:cs typeface="Montserrat"/>
                <a:sym typeface="Montserrat"/>
                <a:hlinkClick r:id="rId3"/>
              </a:rPr>
              <a:t>Descarga Python</a:t>
            </a:r>
            <a:r>
              <a:rPr lang="es" sz="1500" b="0" i="0" u="none" strike="noStrike" cap="none">
                <a:solidFill>
                  <a:srgbClr val="595959"/>
                </a:solidFill>
                <a:latin typeface="Montserrat"/>
                <a:ea typeface="Montserrat"/>
                <a:cs typeface="Montserrat"/>
                <a:sym typeface="Montserrat"/>
              </a:rPr>
              <a:t> de su sitio oficial.</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0"/>
              </a:spcBef>
              <a:spcAft>
                <a:spcPts val="0"/>
              </a:spcAft>
              <a:buClr>
                <a:srgbClr val="595959"/>
              </a:buClr>
              <a:buSzPts val="1500"/>
              <a:buFont typeface="Montserrat"/>
              <a:buChar char="●"/>
            </a:pPr>
            <a:r>
              <a:rPr lang="es" sz="1500" b="0" i="0" u="sng" strike="noStrike" cap="none">
                <a:solidFill>
                  <a:schemeClr val="hlink"/>
                </a:solidFill>
                <a:latin typeface="Montserrat"/>
                <a:ea typeface="Montserrat"/>
                <a:cs typeface="Montserrat"/>
                <a:sym typeface="Montserrat"/>
                <a:hlinkClick r:id="rId4"/>
              </a:rPr>
              <a:t>Guia de estilo PEP8</a:t>
            </a:r>
            <a:r>
              <a:rPr lang="es" sz="1500" b="0" i="0" u="none" strike="noStrike" cap="none">
                <a:solidFill>
                  <a:srgbClr val="595959"/>
                </a:solidFill>
                <a:latin typeface="Montserrat"/>
                <a:ea typeface="Montserrat"/>
                <a:cs typeface="Montserrat"/>
                <a:sym typeface="Montserrat"/>
              </a:rPr>
              <a:t>, o cómo escribir buen código Python</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0"/>
              </a:spcBef>
              <a:spcAft>
                <a:spcPts val="0"/>
              </a:spcAft>
              <a:buClr>
                <a:srgbClr val="595959"/>
              </a:buClr>
              <a:buSzPts val="1500"/>
              <a:buFont typeface="Montserrat"/>
              <a:buChar char="●"/>
            </a:pPr>
            <a:r>
              <a:rPr lang="es" sz="1500" b="0" i="0" u="sng" strike="noStrike" cap="none">
                <a:solidFill>
                  <a:schemeClr val="hlink"/>
                </a:solidFill>
                <a:latin typeface="Montserrat"/>
                <a:ea typeface="Montserrat"/>
                <a:cs typeface="Montserrat"/>
                <a:sym typeface="Montserrat"/>
                <a:hlinkClick r:id="rId5"/>
              </a:rPr>
              <a:t>Apuntes de Majo</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0"/>
              </a:spcBef>
              <a:spcAft>
                <a:spcPts val="0"/>
              </a:spcAft>
              <a:buClr>
                <a:srgbClr val="595959"/>
              </a:buClr>
              <a:buSzPts val="1500"/>
              <a:buFont typeface="Montserrat"/>
              <a:buChar char="●"/>
            </a:pPr>
            <a:r>
              <a:rPr lang="es" sz="1500" b="0" i="0" u="sng" strike="noStrike" cap="none">
                <a:solidFill>
                  <a:schemeClr val="hlink"/>
                </a:solidFill>
                <a:latin typeface="Montserrat"/>
                <a:ea typeface="Montserrat"/>
                <a:cs typeface="Montserrat"/>
                <a:sym typeface="Montserrat"/>
                <a:hlinkClick r:id="rId6"/>
              </a:rPr>
              <a:t>Curso de Python</a:t>
            </a:r>
            <a:r>
              <a:rPr lang="es" sz="1500" b="0" i="0" u="none" strike="noStrike" cap="none">
                <a:solidFill>
                  <a:srgbClr val="595959"/>
                </a:solidFill>
                <a:latin typeface="Montserrat"/>
                <a:ea typeface="Montserrat"/>
                <a:cs typeface="Montserrat"/>
                <a:sym typeface="Montserrat"/>
              </a:rPr>
              <a:t>, en Código Facilito</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0"/>
              </a:spcBef>
              <a:spcAft>
                <a:spcPts val="0"/>
              </a:spcAft>
              <a:buClr>
                <a:srgbClr val="595959"/>
              </a:buClr>
              <a:buSzPts val="1500"/>
              <a:buFont typeface="Montserrat"/>
              <a:buChar char="●"/>
            </a:pPr>
            <a:r>
              <a:rPr lang="es" sz="1500" b="0" i="0" u="sng" strike="noStrike" cap="none">
                <a:solidFill>
                  <a:schemeClr val="hlink"/>
                </a:solidFill>
                <a:latin typeface="Montserrat"/>
                <a:ea typeface="Montserrat"/>
                <a:cs typeface="Montserrat"/>
                <a:sym typeface="Montserrat"/>
                <a:hlinkClick r:id="rId7"/>
              </a:rPr>
              <a:t>Python se convierte en el lenguaje de programación más popular según el índice TIOBE</a:t>
            </a:r>
            <a:endParaRPr sz="1500" b="0" i="0" u="none" strike="noStrike" cap="none">
              <a:solidFill>
                <a:srgbClr val="595959"/>
              </a:solidFill>
              <a:latin typeface="Montserrat"/>
              <a:ea typeface="Montserrat"/>
              <a:cs typeface="Montserrat"/>
              <a:sym typeface="Montserrat"/>
            </a:endParaRPr>
          </a:p>
          <a:p>
            <a:pPr marL="0" marR="0" lvl="0" indent="0" algn="l" rtl="0">
              <a:lnSpc>
                <a:spcPct val="115000"/>
              </a:lnSpc>
              <a:spcBef>
                <a:spcPts val="1200"/>
              </a:spcBef>
              <a:spcAft>
                <a:spcPts val="0"/>
              </a:spcAft>
              <a:buClr>
                <a:srgbClr val="000000"/>
              </a:buClr>
              <a:buSzPts val="1500"/>
              <a:buFont typeface="Arial"/>
              <a:buNone/>
            </a:pPr>
            <a:r>
              <a:rPr lang="es" sz="1500" b="0" i="0" u="none" strike="noStrike" cap="none">
                <a:solidFill>
                  <a:srgbClr val="595959"/>
                </a:solidFill>
                <a:latin typeface="Montserrat"/>
                <a:ea typeface="Montserrat"/>
                <a:cs typeface="Montserrat"/>
                <a:sym typeface="Montserrat"/>
              </a:rPr>
              <a:t>Videos:</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1200"/>
              </a:spcBef>
              <a:spcAft>
                <a:spcPts val="0"/>
              </a:spcAft>
              <a:buClr>
                <a:srgbClr val="595959"/>
              </a:buClr>
              <a:buSzPts val="1500"/>
              <a:buFont typeface="Montserrat"/>
              <a:buChar char="●"/>
            </a:pPr>
            <a:r>
              <a:rPr lang="es" sz="1500" b="0" i="0" u="sng" strike="noStrike" cap="none">
                <a:solidFill>
                  <a:schemeClr val="hlink"/>
                </a:solidFill>
                <a:latin typeface="Montserrat"/>
                <a:ea typeface="Montserrat"/>
                <a:cs typeface="Montserrat"/>
                <a:sym typeface="Montserrat"/>
                <a:hlinkClick r:id="rId8"/>
              </a:rPr>
              <a:t>¿Qué es Python?</a:t>
            </a:r>
            <a:r>
              <a:rPr lang="es" sz="1500" b="0" i="0" u="none" strike="noStrike" cap="none">
                <a:solidFill>
                  <a:srgbClr val="595959"/>
                </a:solidFill>
                <a:latin typeface="Montserrat"/>
                <a:ea typeface="Montserrat"/>
                <a:cs typeface="Montserrat"/>
                <a:sym typeface="Montserrat"/>
              </a:rPr>
              <a:t> e Instalación de Python, en FAZT</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0"/>
              </a:spcBef>
              <a:spcAft>
                <a:spcPts val="0"/>
              </a:spcAft>
              <a:buClr>
                <a:srgbClr val="595959"/>
              </a:buClr>
              <a:buSzPts val="1500"/>
              <a:buFont typeface="Montserrat"/>
              <a:buChar char="●"/>
            </a:pPr>
            <a:r>
              <a:rPr lang="es" sz="1500" b="0" i="0" u="sng" strike="noStrike" cap="none">
                <a:solidFill>
                  <a:schemeClr val="hlink"/>
                </a:solidFill>
                <a:latin typeface="Montserrat"/>
                <a:ea typeface="Montserrat"/>
                <a:cs typeface="Montserrat"/>
                <a:sym typeface="Montserrat"/>
                <a:hlinkClick r:id="rId9"/>
              </a:rPr>
              <a:t>Curso de Python</a:t>
            </a:r>
            <a:r>
              <a:rPr lang="es" sz="1500" b="0" i="0" u="none" strike="noStrike" cap="none">
                <a:solidFill>
                  <a:srgbClr val="595959"/>
                </a:solidFill>
                <a:latin typeface="Montserrat"/>
                <a:ea typeface="Montserrat"/>
                <a:cs typeface="Montserrat"/>
                <a:sym typeface="Montserrat"/>
              </a:rPr>
              <a:t>, en Píldoras informáticas</a:t>
            </a:r>
            <a:endParaRPr sz="150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41"/>
          <p:cNvSpPr txBox="1"/>
          <p:nvPr/>
        </p:nvSpPr>
        <p:spPr>
          <a:xfrm>
            <a:off x="311700" y="597425"/>
            <a:ext cx="8503200" cy="572700"/>
          </a:xfrm>
          <a:prstGeom prst="rect">
            <a:avLst/>
          </a:prstGeom>
          <a:noFill/>
          <a:ln>
            <a:noFill/>
          </a:ln>
        </p:spPr>
        <p:txBody>
          <a:bodyPr spcFirstLastPara="1" wrap="square" lIns="91425" tIns="91425" rIns="91425" bIns="91425" anchor="t" anchorCtr="0">
            <a:normAutofit lnSpcReduction="10000"/>
          </a:bodyPr>
          <a:lstStyle/>
          <a:p>
            <a:pPr marL="0" marR="0" lvl="0" indent="0" algn="l" rtl="0">
              <a:lnSpc>
                <a:spcPct val="100000"/>
              </a:lnSpc>
              <a:spcBef>
                <a:spcPts val="0"/>
              </a:spcBef>
              <a:spcAft>
                <a:spcPts val="0"/>
              </a:spcAft>
              <a:buClr>
                <a:srgbClr val="000000"/>
              </a:buClr>
              <a:buSzPts val="2700"/>
              <a:buFont typeface="Arial"/>
              <a:buNone/>
            </a:pPr>
            <a:r>
              <a:rPr lang="es" sz="2700" b="0" i="0" u="none" strike="noStrike" cap="none">
                <a:solidFill>
                  <a:srgbClr val="000000"/>
                </a:solidFill>
                <a:latin typeface="Montserrat Medium"/>
                <a:ea typeface="Montserrat Medium"/>
                <a:cs typeface="Montserrat Medium"/>
                <a:sym typeface="Montserrat Medium"/>
              </a:rPr>
              <a:t>Artículos de interés</a:t>
            </a:r>
            <a:endParaRPr sz="2700" b="0" i="0" u="none" strike="noStrike" cap="none">
              <a:solidFill>
                <a:srgbClr val="000000"/>
              </a:solidFill>
              <a:latin typeface="Montserrat Medium"/>
              <a:ea typeface="Montserrat Medium"/>
              <a:cs typeface="Montserrat Medium"/>
              <a:sym typeface="Montserrat Medium"/>
            </a:endParaRPr>
          </a:p>
        </p:txBody>
      </p:sp>
      <p:sp>
        <p:nvSpPr>
          <p:cNvPr id="562" name="Google Shape;562;p41"/>
          <p:cNvSpPr txBox="1"/>
          <p:nvPr/>
        </p:nvSpPr>
        <p:spPr>
          <a:xfrm>
            <a:off x="432000" y="1297200"/>
            <a:ext cx="8280000" cy="33180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s" sz="1500" b="0" i="0" u="none" strike="noStrike" cap="none">
                <a:solidFill>
                  <a:srgbClr val="595959"/>
                </a:solidFill>
                <a:latin typeface="Montserrat"/>
                <a:ea typeface="Montserrat"/>
                <a:cs typeface="Montserrat"/>
                <a:sym typeface="Montserrat"/>
              </a:rPr>
              <a:t>Videos:</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1200"/>
              </a:spcBef>
              <a:spcAft>
                <a:spcPts val="0"/>
              </a:spcAft>
              <a:buClr>
                <a:srgbClr val="595959"/>
              </a:buClr>
              <a:buSzPts val="1500"/>
              <a:buFont typeface="Montserrat"/>
              <a:buChar char="●"/>
            </a:pPr>
            <a:r>
              <a:rPr lang="es" sz="1500" b="0" i="0" u="none" strike="noStrike" cap="none">
                <a:solidFill>
                  <a:srgbClr val="595959"/>
                </a:solidFill>
                <a:latin typeface="Montserrat"/>
                <a:ea typeface="Montserrat"/>
                <a:cs typeface="Montserrat"/>
                <a:sym typeface="Montserrat"/>
              </a:rPr>
              <a:t>La historia completa de la programación: </a:t>
            </a:r>
            <a:r>
              <a:rPr lang="es" sz="1500" b="0" i="0" u="sng" strike="noStrike" cap="none">
                <a:solidFill>
                  <a:schemeClr val="hlink"/>
                </a:solidFill>
                <a:latin typeface="Montserrat"/>
                <a:ea typeface="Montserrat"/>
                <a:cs typeface="Montserrat"/>
                <a:sym typeface="Montserrat"/>
                <a:hlinkClick r:id="rId3"/>
              </a:rPr>
              <a:t>https://www.youtube.com/watch?v=0yL_loiMbFI&amp;ab_channel=EDteam</a:t>
            </a:r>
            <a:r>
              <a:rPr lang="es" sz="1500" b="0" i="0" u="none" strike="noStrike" cap="none">
                <a:solidFill>
                  <a:srgbClr val="595959"/>
                </a:solidFill>
                <a:latin typeface="Montserrat"/>
                <a:ea typeface="Montserrat"/>
                <a:cs typeface="Montserrat"/>
                <a:sym typeface="Montserrat"/>
              </a:rPr>
              <a:t> </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0"/>
              </a:spcBef>
              <a:spcAft>
                <a:spcPts val="0"/>
              </a:spcAft>
              <a:buClr>
                <a:srgbClr val="595959"/>
              </a:buClr>
              <a:buSzPts val="1500"/>
              <a:buFont typeface="Montserrat"/>
              <a:buChar char="●"/>
            </a:pPr>
            <a:r>
              <a:rPr lang="es" sz="1500" b="0" i="0" u="none" strike="noStrike" cap="none">
                <a:solidFill>
                  <a:srgbClr val="595959"/>
                </a:solidFill>
                <a:latin typeface="Montserrat"/>
                <a:ea typeface="Montserrat"/>
                <a:cs typeface="Montserrat"/>
                <a:sym typeface="Montserrat"/>
              </a:rPr>
              <a:t>¿Por qué Python es uno de los mejores lenguajes para aprender a programar? </a:t>
            </a:r>
            <a:r>
              <a:rPr lang="es" sz="1500" b="0" i="0" u="sng" strike="noStrike" cap="none">
                <a:solidFill>
                  <a:schemeClr val="hlink"/>
                </a:solidFill>
                <a:latin typeface="Montserrat"/>
                <a:ea typeface="Montserrat"/>
                <a:cs typeface="Montserrat"/>
                <a:sym typeface="Montserrat"/>
                <a:hlinkClick r:id="rId4"/>
              </a:rPr>
              <a:t>https://www.facebook.com/EDteamLat/videos/2708869212703879/</a:t>
            </a:r>
            <a:r>
              <a:rPr lang="es" sz="1500" b="0" i="0" u="none" strike="noStrike" cap="none">
                <a:solidFill>
                  <a:srgbClr val="595959"/>
                </a:solidFill>
                <a:latin typeface="Montserrat"/>
                <a:ea typeface="Montserrat"/>
                <a:cs typeface="Montserrat"/>
                <a:sym typeface="Montserrat"/>
              </a:rPr>
              <a:t> </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0"/>
              </a:spcBef>
              <a:spcAft>
                <a:spcPts val="0"/>
              </a:spcAft>
              <a:buClr>
                <a:srgbClr val="595959"/>
              </a:buClr>
              <a:buSzPts val="1500"/>
              <a:buFont typeface="Montserrat"/>
              <a:buChar char="●"/>
            </a:pPr>
            <a:r>
              <a:rPr lang="es" sz="1500" b="0" i="0" u="none" strike="noStrike" cap="none">
                <a:solidFill>
                  <a:srgbClr val="595959"/>
                </a:solidFill>
                <a:latin typeface="Montserrat"/>
                <a:ea typeface="Montserrat"/>
                <a:cs typeface="Montserrat"/>
                <a:sym typeface="Montserrat"/>
              </a:rPr>
              <a:t>¿Qué es un programador Full Stack? ¿Existen o son un mito? </a:t>
            </a:r>
            <a:r>
              <a:rPr lang="es" sz="1500" b="0" i="0" u="sng" strike="noStrike" cap="none">
                <a:solidFill>
                  <a:schemeClr val="hlink"/>
                </a:solidFill>
                <a:latin typeface="Montserrat"/>
                <a:ea typeface="Montserrat"/>
                <a:cs typeface="Montserrat"/>
                <a:sym typeface="Montserrat"/>
                <a:hlinkClick r:id="rId5"/>
              </a:rPr>
              <a:t>https://www.youtube.com/watch?v=Ok9qHeLxu10&amp;ab_channel=EDteam</a:t>
            </a:r>
            <a:r>
              <a:rPr lang="es" sz="1500" b="0" i="0" u="none" strike="noStrike" cap="none">
                <a:solidFill>
                  <a:srgbClr val="595959"/>
                </a:solidFill>
                <a:latin typeface="Montserrat"/>
                <a:ea typeface="Montserrat"/>
                <a:cs typeface="Montserrat"/>
                <a:sym typeface="Montserrat"/>
              </a:rPr>
              <a:t> </a:t>
            </a:r>
            <a:endParaRPr sz="1500" b="0" i="0" u="none" strike="noStrike" cap="none">
              <a:solidFill>
                <a:srgbClr val="595959"/>
              </a:solidFill>
              <a:latin typeface="Montserrat"/>
              <a:ea typeface="Montserrat"/>
              <a:cs typeface="Montserrat"/>
              <a:sym typeface="Montserrat"/>
            </a:endParaRPr>
          </a:p>
          <a:p>
            <a:pPr marL="457200" marR="0" lvl="0" indent="-323850" algn="l" rtl="0">
              <a:lnSpc>
                <a:spcPct val="115000"/>
              </a:lnSpc>
              <a:spcBef>
                <a:spcPts val="0"/>
              </a:spcBef>
              <a:spcAft>
                <a:spcPts val="0"/>
              </a:spcAft>
              <a:buClr>
                <a:srgbClr val="595959"/>
              </a:buClr>
              <a:buSzPts val="1500"/>
              <a:buFont typeface="Montserrat"/>
              <a:buChar char="●"/>
            </a:pPr>
            <a:r>
              <a:rPr lang="es" sz="1500" b="0" i="0" u="none" strike="noStrike" cap="none">
                <a:solidFill>
                  <a:srgbClr val="595959"/>
                </a:solidFill>
                <a:latin typeface="Montserrat"/>
                <a:ea typeface="Montserrat"/>
                <a:cs typeface="Montserrat"/>
                <a:sym typeface="Montserrat"/>
              </a:rPr>
              <a:t>¿Qué es BACKEND y FRONTEND? </a:t>
            </a:r>
            <a:r>
              <a:rPr lang="es" sz="1500" b="0" i="0" u="sng" strike="noStrike" cap="none">
                <a:solidFill>
                  <a:schemeClr val="hlink"/>
                </a:solidFill>
                <a:latin typeface="Montserrat"/>
                <a:ea typeface="Montserrat"/>
                <a:cs typeface="Montserrat"/>
                <a:sym typeface="Montserrat"/>
                <a:hlinkClick r:id="rId6"/>
              </a:rPr>
              <a:t>https://www.youtube.com/watch?v=50RbVujPPGs&amp;ab_channel=EDteam</a:t>
            </a:r>
            <a:r>
              <a:rPr lang="es" sz="1500" b="0" i="0" u="none" strike="noStrike" cap="none">
                <a:solidFill>
                  <a:srgbClr val="595959"/>
                </a:solidFill>
                <a:latin typeface="Montserrat"/>
                <a:ea typeface="Montserrat"/>
                <a:cs typeface="Montserrat"/>
                <a:sym typeface="Montserrat"/>
              </a:rPr>
              <a:t> </a:t>
            </a:r>
            <a:endParaRPr sz="1500" b="0" i="0" u="none" strike="noStrike" cap="none">
              <a:solidFill>
                <a:srgbClr val="595959"/>
              </a:solidFill>
              <a:latin typeface="Montserrat"/>
              <a:ea typeface="Montserrat"/>
              <a:cs typeface="Montserrat"/>
              <a:sym typeface="Montserrat"/>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42"/>
          <p:cNvSpPr txBox="1">
            <a:spLocks noGrp="1"/>
          </p:cNvSpPr>
          <p:nvPr>
            <p:ph type="title"/>
          </p:nvPr>
        </p:nvSpPr>
        <p:spPr>
          <a:xfrm>
            <a:off x="490250" y="1135950"/>
            <a:ext cx="8097300" cy="3623700"/>
          </a:xfrm>
          <a:prstGeom prst="rect">
            <a:avLst/>
          </a:prstGeom>
          <a:noFill/>
          <a:ln>
            <a:noFill/>
          </a:ln>
        </p:spPr>
        <p:txBody>
          <a:bodyPr spcFirstLastPara="1" wrap="square" lIns="91425" tIns="91425" rIns="91425" bIns="91425" anchor="ctr" anchorCtr="0">
            <a:normAutofit/>
          </a:bodyPr>
          <a:lstStyle/>
          <a:p>
            <a:pPr marL="0" lvl="0" indent="0" algn="l" rtl="0">
              <a:lnSpc>
                <a:spcPct val="100000"/>
              </a:lnSpc>
              <a:spcBef>
                <a:spcPts val="0"/>
              </a:spcBef>
              <a:spcAft>
                <a:spcPts val="0"/>
              </a:spcAft>
              <a:buSzPts val="3700"/>
              <a:buNone/>
            </a:pPr>
            <a:r>
              <a:rPr lang="es"/>
              <a:t>No te olvides de dar el presente</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43"/>
          <p:cNvSpPr txBox="1">
            <a:spLocks noGrp="1"/>
          </p:cNvSpPr>
          <p:nvPr>
            <p:ph type="title"/>
          </p:nvPr>
        </p:nvSpPr>
        <p:spPr>
          <a:xfrm>
            <a:off x="490250" y="1135950"/>
            <a:ext cx="8097300" cy="3623700"/>
          </a:xfrm>
          <a:prstGeom prst="rect">
            <a:avLst/>
          </a:prstGeom>
          <a:noFill/>
          <a:ln>
            <a:noFill/>
          </a:ln>
        </p:spPr>
        <p:txBody>
          <a:bodyPr spcFirstLastPara="1" wrap="square" lIns="91425" tIns="91425" rIns="91425" bIns="91425" anchor="ctr" anchorCtr="0">
            <a:normAutofit/>
          </a:bodyPr>
          <a:lstStyle/>
          <a:p>
            <a:pPr marL="0" lvl="0" indent="0" algn="l" rtl="0">
              <a:lnSpc>
                <a:spcPct val="100000"/>
              </a:lnSpc>
              <a:spcBef>
                <a:spcPts val="0"/>
              </a:spcBef>
              <a:spcAft>
                <a:spcPts val="0"/>
              </a:spcAft>
              <a:buSzPts val="3700"/>
              <a:buNone/>
            </a:pPr>
            <a:r>
              <a:rPr lang="es"/>
              <a:t>Recordá: </a:t>
            </a:r>
            <a:endParaRPr/>
          </a:p>
          <a:p>
            <a:pPr marL="457200" lvl="0" indent="-431800" algn="l" rtl="0">
              <a:lnSpc>
                <a:spcPct val="100000"/>
              </a:lnSpc>
              <a:spcBef>
                <a:spcPts val="0"/>
              </a:spcBef>
              <a:spcAft>
                <a:spcPts val="0"/>
              </a:spcAft>
              <a:buSzPts val="3200"/>
              <a:buFont typeface="Montserrat SemiBold"/>
              <a:buChar char="●"/>
            </a:pPr>
            <a:r>
              <a:rPr lang="es" sz="3200" b="0">
                <a:latin typeface="Montserrat SemiBold"/>
                <a:ea typeface="Montserrat SemiBold"/>
                <a:cs typeface="Montserrat SemiBold"/>
                <a:sym typeface="Montserrat SemiBold"/>
              </a:rPr>
              <a:t>Revisar la Cartelera de Novedades.</a:t>
            </a:r>
            <a:endParaRPr sz="3200" b="0">
              <a:latin typeface="Montserrat SemiBold"/>
              <a:ea typeface="Montserrat SemiBold"/>
              <a:cs typeface="Montserrat SemiBold"/>
              <a:sym typeface="Montserrat SemiBold"/>
            </a:endParaRPr>
          </a:p>
          <a:p>
            <a:pPr marL="457200" lvl="0" indent="-431800" algn="l" rtl="0">
              <a:lnSpc>
                <a:spcPct val="100000"/>
              </a:lnSpc>
              <a:spcBef>
                <a:spcPts val="0"/>
              </a:spcBef>
              <a:spcAft>
                <a:spcPts val="0"/>
              </a:spcAft>
              <a:buSzPts val="3200"/>
              <a:buFont typeface="Montserrat SemiBold"/>
              <a:buChar char="●"/>
            </a:pPr>
            <a:r>
              <a:rPr lang="es" sz="3200" b="0">
                <a:latin typeface="Montserrat SemiBold"/>
                <a:ea typeface="Montserrat SemiBold"/>
                <a:cs typeface="Montserrat SemiBold"/>
                <a:sym typeface="Montserrat SemiBold"/>
              </a:rPr>
              <a:t>Hacer tus consultas en el Foro.</a:t>
            </a:r>
            <a:endParaRPr sz="3200" b="0">
              <a:latin typeface="Montserrat SemiBold"/>
              <a:ea typeface="Montserrat SemiBold"/>
              <a:cs typeface="Montserrat SemiBold"/>
              <a:sym typeface="Montserrat SemiBold"/>
            </a:endParaRPr>
          </a:p>
          <a:p>
            <a:pPr marL="457200" lvl="0" indent="-431800" algn="l" rtl="0">
              <a:lnSpc>
                <a:spcPct val="100000"/>
              </a:lnSpc>
              <a:spcBef>
                <a:spcPts val="0"/>
              </a:spcBef>
              <a:spcAft>
                <a:spcPts val="0"/>
              </a:spcAft>
              <a:buSzPts val="3200"/>
              <a:buFont typeface="Montserrat SemiBold"/>
              <a:buChar char="●"/>
            </a:pPr>
            <a:r>
              <a:rPr lang="es" sz="3200" b="0">
                <a:latin typeface="Montserrat SemiBold"/>
                <a:ea typeface="Montserrat SemiBold"/>
                <a:cs typeface="Montserrat SemiBold"/>
                <a:sym typeface="Montserrat SemiBold"/>
              </a:rPr>
              <a:t>Realizar los Ejercicios de repaso.</a:t>
            </a:r>
            <a:endParaRPr sz="3200" b="0">
              <a:latin typeface="Montserrat SemiBold"/>
              <a:ea typeface="Montserrat SemiBold"/>
              <a:cs typeface="Montserrat SemiBold"/>
              <a:sym typeface="Montserrat SemiBold"/>
            </a:endParaRPr>
          </a:p>
          <a:p>
            <a:pPr marL="0" lvl="0" indent="0" algn="l" rtl="0">
              <a:lnSpc>
                <a:spcPct val="100000"/>
              </a:lnSpc>
              <a:spcBef>
                <a:spcPts val="0"/>
              </a:spcBef>
              <a:spcAft>
                <a:spcPts val="0"/>
              </a:spcAft>
              <a:buSzPts val="3700"/>
              <a:buNone/>
            </a:pPr>
            <a:endParaRPr sz="3200"/>
          </a:p>
          <a:p>
            <a:pPr marL="0" lvl="0" indent="0" algn="l" rtl="0">
              <a:lnSpc>
                <a:spcPct val="100000"/>
              </a:lnSpc>
              <a:spcBef>
                <a:spcPts val="0"/>
              </a:spcBef>
              <a:spcAft>
                <a:spcPts val="0"/>
              </a:spcAft>
              <a:buSzPts val="3700"/>
              <a:buNone/>
            </a:pPr>
            <a:r>
              <a:rPr lang="es" sz="3200"/>
              <a:t>Todo en el Aula Virtual.</a:t>
            </a:r>
            <a:endParaRPr sz="32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44"/>
          <p:cNvSpPr txBox="1">
            <a:spLocks noGrp="1"/>
          </p:cNvSpPr>
          <p:nvPr>
            <p:ph type="title"/>
          </p:nvPr>
        </p:nvSpPr>
        <p:spPr>
          <a:xfrm>
            <a:off x="490250" y="1135950"/>
            <a:ext cx="8097300" cy="3623700"/>
          </a:xfrm>
          <a:prstGeom prst="rect">
            <a:avLst/>
          </a:prstGeom>
          <a:noFill/>
          <a:ln>
            <a:noFill/>
          </a:ln>
        </p:spPr>
        <p:txBody>
          <a:bodyPr spcFirstLastPara="1" wrap="square" lIns="91425" tIns="91425" rIns="91425" bIns="91425" anchor="ctr" anchorCtr="0">
            <a:normAutofit/>
          </a:bodyPr>
          <a:lstStyle/>
          <a:p>
            <a:pPr marL="0" lvl="0" indent="0" algn="l" rtl="0">
              <a:lnSpc>
                <a:spcPct val="115000"/>
              </a:lnSpc>
              <a:spcBef>
                <a:spcPts val="1200"/>
              </a:spcBef>
              <a:spcAft>
                <a:spcPts val="0"/>
              </a:spcAft>
              <a:buSzPts val="3700"/>
              <a:buNone/>
            </a:pPr>
            <a:r>
              <a:rPr lang="es"/>
              <a:t>Muchas gracias por tu atención.</a:t>
            </a:r>
            <a:endParaRPr/>
          </a:p>
          <a:p>
            <a:pPr marL="0" lvl="0" indent="0" algn="l" rtl="0">
              <a:lnSpc>
                <a:spcPct val="115000"/>
              </a:lnSpc>
              <a:spcBef>
                <a:spcPts val="1200"/>
              </a:spcBef>
              <a:spcAft>
                <a:spcPts val="1200"/>
              </a:spcAft>
              <a:buSzPts val="3700"/>
              <a:buNone/>
            </a:pPr>
            <a:r>
              <a:rPr lang="es"/>
              <a:t>Nos vemos pronto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5"/>
          <p:cNvSpPr txBox="1">
            <a:spLocks noGrp="1"/>
          </p:cNvSpPr>
          <p:nvPr>
            <p:ph type="ctrTitle"/>
          </p:nvPr>
        </p:nvSpPr>
        <p:spPr>
          <a:xfrm>
            <a:off x="550375" y="7600"/>
            <a:ext cx="8043300" cy="1570500"/>
          </a:xfrm>
          <a:prstGeom prst="rect">
            <a:avLst/>
          </a:prstGeom>
          <a:noFill/>
          <a:ln>
            <a:noFill/>
          </a:ln>
        </p:spPr>
        <p:txBody>
          <a:bodyPr spcFirstLastPara="1" wrap="square" lIns="91425" tIns="91425" rIns="91425" bIns="91425" anchor="b" anchorCtr="0">
            <a:normAutofit/>
          </a:bodyPr>
          <a:lstStyle/>
          <a:p>
            <a:pPr marL="0" lvl="0" indent="0" algn="l" rtl="0">
              <a:lnSpc>
                <a:spcPct val="100000"/>
              </a:lnSpc>
              <a:spcBef>
                <a:spcPts val="0"/>
              </a:spcBef>
              <a:spcAft>
                <a:spcPts val="0"/>
              </a:spcAft>
              <a:buSzPts val="4000"/>
              <a:buNone/>
            </a:pPr>
            <a:r>
              <a:rPr lang="es"/>
              <a:t>Python</a:t>
            </a:r>
            <a:endParaRPr/>
          </a:p>
        </p:txBody>
      </p:sp>
      <p:sp>
        <p:nvSpPr>
          <p:cNvPr id="173" name="Google Shape;173;p5"/>
          <p:cNvSpPr txBox="1">
            <a:spLocks noGrp="1"/>
          </p:cNvSpPr>
          <p:nvPr>
            <p:ph type="subTitle" idx="1"/>
          </p:nvPr>
        </p:nvSpPr>
        <p:spPr>
          <a:xfrm>
            <a:off x="550375" y="1614925"/>
            <a:ext cx="8043300" cy="2731800"/>
          </a:xfrm>
          <a:prstGeom prst="rect">
            <a:avLst/>
          </a:prstGeom>
          <a:noFill/>
          <a:ln>
            <a:noFill/>
          </a:ln>
        </p:spPr>
        <p:txBody>
          <a:bodyPr spcFirstLastPara="1" wrap="square" lIns="91425" tIns="91425" rIns="91425" bIns="91425" anchor="t" anchorCtr="0">
            <a:normAutofit fontScale="92500" lnSpcReduction="20000"/>
          </a:bodyPr>
          <a:lstStyle/>
          <a:p>
            <a:pPr marL="0" lvl="0" indent="0" algn="l" rtl="0">
              <a:lnSpc>
                <a:spcPct val="100000"/>
              </a:lnSpc>
              <a:spcBef>
                <a:spcPts val="0"/>
              </a:spcBef>
              <a:spcAft>
                <a:spcPts val="0"/>
              </a:spcAft>
              <a:buSzPct val="108108"/>
              <a:buNone/>
            </a:pPr>
            <a:r>
              <a:rPr lang="es"/>
              <a:t>Python es un lenguaje de programación de alto nivel que se destaca, entre otras cosas, por la legibilidad del código. Sus principales características son:</a:t>
            </a:r>
            <a:endParaRPr/>
          </a:p>
          <a:p>
            <a:pPr marL="0" lvl="0" indent="0" algn="l" rtl="0">
              <a:lnSpc>
                <a:spcPct val="100000"/>
              </a:lnSpc>
              <a:spcBef>
                <a:spcPts val="0"/>
              </a:spcBef>
              <a:spcAft>
                <a:spcPts val="0"/>
              </a:spcAft>
              <a:buClr>
                <a:schemeClr val="dk1"/>
              </a:buClr>
              <a:buSzPct val="64705"/>
              <a:buFont typeface="Arial"/>
              <a:buNone/>
            </a:pPr>
            <a:endParaRPr/>
          </a:p>
          <a:p>
            <a:pPr marL="457200" lvl="0" indent="-328484" algn="l" rtl="0">
              <a:lnSpc>
                <a:spcPct val="100000"/>
              </a:lnSpc>
              <a:spcBef>
                <a:spcPts val="0"/>
              </a:spcBef>
              <a:spcAft>
                <a:spcPts val="0"/>
              </a:spcAft>
              <a:buSzPct val="100000"/>
              <a:buChar char="●"/>
            </a:pPr>
            <a:r>
              <a:rPr lang="es" b="1">
                <a:latin typeface="Montserrat"/>
                <a:ea typeface="Montserrat"/>
                <a:cs typeface="Montserrat"/>
                <a:sym typeface="Montserrat"/>
              </a:rPr>
              <a:t>Multiparadigma</a:t>
            </a:r>
            <a:r>
              <a:rPr lang="es"/>
              <a:t>: Soporta la programación imperativa, programación orientada a objetos y funcional.</a:t>
            </a:r>
            <a:endParaRPr/>
          </a:p>
          <a:p>
            <a:pPr marL="457200" lvl="0" indent="-328484" algn="l" rtl="0">
              <a:lnSpc>
                <a:spcPct val="100000"/>
              </a:lnSpc>
              <a:spcBef>
                <a:spcPts val="0"/>
              </a:spcBef>
              <a:spcAft>
                <a:spcPts val="0"/>
              </a:spcAft>
              <a:buSzPct val="100000"/>
              <a:buChar char="●"/>
            </a:pPr>
            <a:r>
              <a:rPr lang="es" b="1">
                <a:latin typeface="Montserrat"/>
                <a:ea typeface="Montserrat"/>
                <a:cs typeface="Montserrat"/>
                <a:sym typeface="Montserrat"/>
              </a:rPr>
              <a:t>Multiplataforma</a:t>
            </a:r>
            <a:r>
              <a:rPr lang="es"/>
              <a:t>: Se puede encontrar un intérprete de Python para los principales sistemas operativos: Windows, Linux y Mac OS. Además, se puede reutilizar el mismo código en cada una de las plataformas.</a:t>
            </a:r>
            <a:endParaRPr/>
          </a:p>
          <a:p>
            <a:pPr marL="457200" lvl="0" indent="-328484" algn="l" rtl="0">
              <a:lnSpc>
                <a:spcPct val="100000"/>
              </a:lnSpc>
              <a:spcBef>
                <a:spcPts val="0"/>
              </a:spcBef>
              <a:spcAft>
                <a:spcPts val="0"/>
              </a:spcAft>
              <a:buSzPct val="100000"/>
              <a:buChar char="●"/>
            </a:pPr>
            <a:r>
              <a:rPr lang="es" b="1">
                <a:latin typeface="Montserrat"/>
                <a:ea typeface="Montserrat"/>
                <a:cs typeface="Montserrat"/>
                <a:sym typeface="Montserrat"/>
              </a:rPr>
              <a:t>Dinámica y fuertemente tipado:</a:t>
            </a:r>
            <a:r>
              <a:rPr lang="es"/>
              <a:t> El tipo de las variables se decide en tiempo de ejecución. Pero no se puede usar una variable en un contexto fuera de su tipo sin efectuar una conversión.</a:t>
            </a:r>
            <a:endParaRPr/>
          </a:p>
          <a:p>
            <a:pPr marL="457200" lvl="0" indent="-328484" algn="l" rtl="0">
              <a:lnSpc>
                <a:spcPct val="100000"/>
              </a:lnSpc>
              <a:spcBef>
                <a:spcPts val="0"/>
              </a:spcBef>
              <a:spcAft>
                <a:spcPts val="0"/>
              </a:spcAft>
              <a:buSzPct val="100000"/>
              <a:buChar char="●"/>
            </a:pPr>
            <a:r>
              <a:rPr lang="es" b="1">
                <a:latin typeface="Montserrat"/>
                <a:ea typeface="Montserrat"/>
                <a:cs typeface="Montserrat"/>
                <a:sym typeface="Montserrat"/>
              </a:rPr>
              <a:t>Interpretado</a:t>
            </a:r>
            <a:r>
              <a:rPr lang="es"/>
              <a:t>: El código no se compila a lenguaje máquina, sino que se ejecutan las instrucciones a medida que se las lee.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6"/>
          <p:cNvSpPr txBox="1">
            <a:spLocks noGrp="1"/>
          </p:cNvSpPr>
          <p:nvPr>
            <p:ph type="title"/>
          </p:nvPr>
        </p:nvSpPr>
        <p:spPr>
          <a:xfrm>
            <a:off x="311700" y="-12175"/>
            <a:ext cx="7749000" cy="572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500"/>
              <a:buNone/>
            </a:pPr>
            <a:r>
              <a:rPr lang="es"/>
              <a:t>¿En qué podés trabajar si estudias Python?</a:t>
            </a:r>
            <a:endParaRPr/>
          </a:p>
        </p:txBody>
      </p:sp>
      <p:pic>
        <p:nvPicPr>
          <p:cNvPr id="179" name="Google Shape;179;p6">
            <a:hlinkClick r:id="rId3"/>
          </p:cNvPr>
          <p:cNvPicPr preferRelativeResize="0"/>
          <p:nvPr/>
        </p:nvPicPr>
        <p:blipFill rotWithShape="1">
          <a:blip r:embed="rId4">
            <a:alphaModFix/>
          </a:blip>
          <a:srcRect b="13081"/>
          <a:stretch/>
        </p:blipFill>
        <p:spPr>
          <a:xfrm>
            <a:off x="2242512" y="673025"/>
            <a:ext cx="4658976" cy="40493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7"/>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Full stack = frontend + backend</a:t>
            </a:r>
            <a:endParaRPr/>
          </a:p>
        </p:txBody>
      </p:sp>
      <p:sp>
        <p:nvSpPr>
          <p:cNvPr id="185" name="Google Shape;185;p7"/>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15000"/>
              </a:lnSpc>
              <a:spcBef>
                <a:spcPts val="0"/>
              </a:spcBef>
              <a:spcAft>
                <a:spcPts val="0"/>
              </a:spcAft>
              <a:buSzPct val="142857"/>
              <a:buNone/>
            </a:pPr>
            <a:r>
              <a:rPr lang="es"/>
              <a:t>El término </a:t>
            </a:r>
            <a:r>
              <a:rPr lang="es" b="1"/>
              <a:t>programador fullstack</a:t>
            </a:r>
            <a:r>
              <a:rPr lang="es"/>
              <a:t> se usa en el desarrollo web y se refiere a un programador capaz de desempeñarse como backend y frontend.</a:t>
            </a:r>
            <a:endParaRPr/>
          </a:p>
          <a:p>
            <a:pPr marL="0" lvl="0" indent="0" algn="l" rtl="0">
              <a:lnSpc>
                <a:spcPct val="115000"/>
              </a:lnSpc>
              <a:spcBef>
                <a:spcPts val="1200"/>
              </a:spcBef>
              <a:spcAft>
                <a:spcPts val="0"/>
              </a:spcAft>
              <a:buSzPct val="142857"/>
              <a:buNone/>
            </a:pPr>
            <a:r>
              <a:rPr lang="es"/>
              <a:t>El </a:t>
            </a:r>
            <a:r>
              <a:rPr lang="es" b="1"/>
              <a:t>frontend </a:t>
            </a:r>
            <a:r>
              <a:rPr lang="es"/>
              <a:t>es la parte del desarrollo web que ocurre en el cliente (en el navegador). Y puesto que los navegadores web actuales son muy potentes, el frontend es cada vez más complejo. </a:t>
            </a:r>
            <a:r>
              <a:rPr lang="es" b="1"/>
              <a:t>HTML, CSS y JavaScript. Las tres tecnologías web:</a:t>
            </a:r>
            <a:r>
              <a:rPr lang="es"/>
              <a:t> Son los únicos lenguajes que el navegador comprende. HTML para estructurar la información. CSS para hacer las páginas web con estilo y JavaScript para darle vida a la web, es decir agregarle programación para que los usuarios interactúen y conectarse con el backend y los datos. </a:t>
            </a:r>
            <a:r>
              <a:rPr lang="es" b="1"/>
              <a:t>Frameworks y librerías. Angular, React, Vue: </a:t>
            </a:r>
            <a:r>
              <a:rPr lang="es"/>
              <a:t>Hoy por hoy no basta JavaScript ni TypeScript, sino que las empresas están usando frameworks para escalar su frontend.</a:t>
            </a:r>
            <a:endParaRPr/>
          </a:p>
          <a:p>
            <a:pPr marL="0" lvl="0" indent="0" algn="l" rtl="0">
              <a:lnSpc>
                <a:spcPct val="115000"/>
              </a:lnSpc>
              <a:spcBef>
                <a:spcPts val="1200"/>
              </a:spcBef>
              <a:spcAft>
                <a:spcPts val="1200"/>
              </a:spcAft>
              <a:buSzPct val="142857"/>
              <a:buNone/>
            </a:pPr>
            <a:r>
              <a:rPr lang="es"/>
              <a:t>Aunque suele empaquetarse dentro del backend, las </a:t>
            </a:r>
            <a:r>
              <a:rPr lang="es" b="1"/>
              <a:t>bases de datos </a:t>
            </a:r>
            <a:r>
              <a:rPr lang="es"/>
              <a:t>son una especialización en sí misma. En bases de datos lo primero que debes aprender es el diseño de las bases de datos relacionales y el </a:t>
            </a:r>
            <a:r>
              <a:rPr lang="es" b="1"/>
              <a:t>lenguaje SQL</a:t>
            </a:r>
            <a:r>
              <a:rPr lang="es"/>
              <a:t>. Estos conceptos se aplican por igual a todos los motores de bases de datos entre los que puedes elegir a </a:t>
            </a:r>
            <a:r>
              <a:rPr lang="es" b="1"/>
              <a:t>MySQL </a:t>
            </a:r>
            <a:r>
              <a:rPr lang="es"/>
              <a:t>o </a:t>
            </a:r>
            <a:r>
              <a:rPr lang="es" b="1"/>
              <a:t>Postgres </a:t>
            </a:r>
            <a:r>
              <a:rPr lang="es"/>
              <a:t>(Open Source y gratuitos). Todos estos motores usan SQL con pequeñas diferencias que extienden SQL para agregarles funcionalidades propias.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8"/>
          <p:cNvSpPr txBox="1">
            <a:spLocks noGrp="1"/>
          </p:cNvSpPr>
          <p:nvPr>
            <p:ph type="title"/>
          </p:nvPr>
        </p:nvSpPr>
        <p:spPr>
          <a:xfrm>
            <a:off x="311700" y="5974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Full stack = frontend + backend</a:t>
            </a:r>
            <a:endParaRPr/>
          </a:p>
        </p:txBody>
      </p:sp>
      <p:sp>
        <p:nvSpPr>
          <p:cNvPr id="191" name="Google Shape;191;p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lnSpcReduction="20000"/>
          </a:bodyPr>
          <a:lstStyle/>
          <a:p>
            <a:pPr marL="0" lvl="0" indent="0" algn="l" rtl="0">
              <a:lnSpc>
                <a:spcPct val="115000"/>
              </a:lnSpc>
              <a:spcBef>
                <a:spcPts val="0"/>
              </a:spcBef>
              <a:spcAft>
                <a:spcPts val="0"/>
              </a:spcAft>
              <a:buClr>
                <a:schemeClr val="dk1"/>
              </a:buClr>
              <a:buSzPts val="1100"/>
              <a:buFont typeface="Arial"/>
              <a:buNone/>
            </a:pPr>
            <a:r>
              <a:rPr lang="es"/>
              <a:t>El programador </a:t>
            </a:r>
            <a:r>
              <a:rPr lang="es" b="1"/>
              <a:t>backend </a:t>
            </a:r>
            <a:r>
              <a:rPr lang="es"/>
              <a:t>se encarga de la conexión a la base de datos, de la seguridad de la información, el rendimiento de la aplicación, de programar las API y de la lógica de negocio.</a:t>
            </a:r>
            <a:endParaRPr/>
          </a:p>
          <a:p>
            <a:pPr marL="0" lvl="0" indent="0" algn="l" rtl="0">
              <a:lnSpc>
                <a:spcPct val="115000"/>
              </a:lnSpc>
              <a:spcBef>
                <a:spcPts val="1200"/>
              </a:spcBef>
              <a:spcAft>
                <a:spcPts val="1200"/>
              </a:spcAft>
              <a:buSzPts val="1400"/>
              <a:buNone/>
            </a:pPr>
            <a:r>
              <a:rPr lang="es" b="1"/>
              <a:t>Backend con Python: </a:t>
            </a:r>
            <a:r>
              <a:rPr lang="es"/>
              <a:t>Python es un excelente lenguaje para el backend, muy rápido de aprender y veloz en su ejecución. Además, con Frameworks como </a:t>
            </a:r>
            <a:r>
              <a:rPr lang="es" b="1"/>
              <a:t>Django </a:t>
            </a:r>
            <a:r>
              <a:rPr lang="es"/>
              <a:t>o </a:t>
            </a:r>
            <a:r>
              <a:rPr lang="es" b="1"/>
              <a:t>Flask</a:t>
            </a:r>
            <a:r>
              <a:rPr lang="es"/>
              <a:t>, el desarrollo web resulta más simple. Empresas como Instagram, Spotify o Pinterest usan Python en su backend.</a:t>
            </a:r>
            <a:endParaRPr/>
          </a:p>
        </p:txBody>
      </p:sp>
      <p:sp>
        <p:nvSpPr>
          <p:cNvPr id="192" name="Google Shape;192;p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endParaRPr/>
          </a:p>
        </p:txBody>
      </p:sp>
      <p:pic>
        <p:nvPicPr>
          <p:cNvPr id="193" name="Google Shape;193;p8"/>
          <p:cNvPicPr preferRelativeResize="0"/>
          <p:nvPr/>
        </p:nvPicPr>
        <p:blipFill rotWithShape="1">
          <a:blip r:embed="rId3">
            <a:alphaModFix/>
          </a:blip>
          <a:srcRect b="12662"/>
          <a:stretch/>
        </p:blipFill>
        <p:spPr>
          <a:xfrm>
            <a:off x="4832400" y="1152475"/>
            <a:ext cx="3999900" cy="349341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9"/>
          <p:cNvSpPr txBox="1">
            <a:spLocks noGrp="1"/>
          </p:cNvSpPr>
          <p:nvPr>
            <p:ph type="title"/>
          </p:nvPr>
        </p:nvSpPr>
        <p:spPr>
          <a:xfrm>
            <a:off x="311700" y="597425"/>
            <a:ext cx="85032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s"/>
              <a:t>Sobre Python</a:t>
            </a:r>
            <a:endParaRPr/>
          </a:p>
        </p:txBody>
      </p:sp>
      <p:sp>
        <p:nvSpPr>
          <p:cNvPr id="199" name="Google Shape;199;p9"/>
          <p:cNvSpPr txBox="1">
            <a:spLocks noGrp="1"/>
          </p:cNvSpPr>
          <p:nvPr>
            <p:ph type="body" idx="1"/>
          </p:nvPr>
        </p:nvSpPr>
        <p:spPr>
          <a:xfrm>
            <a:off x="432025" y="1304875"/>
            <a:ext cx="8280000" cy="3318000"/>
          </a:xfrm>
          <a:prstGeom prst="rect">
            <a:avLst/>
          </a:prstGeom>
          <a:noFill/>
          <a:ln>
            <a:noFill/>
          </a:ln>
        </p:spPr>
        <p:txBody>
          <a:bodyPr spcFirstLastPara="1" wrap="square" lIns="91425" tIns="91425" rIns="91425" bIns="91425" anchor="t" anchorCtr="0">
            <a:normAutofit lnSpcReduction="20000"/>
          </a:bodyPr>
          <a:lstStyle/>
          <a:p>
            <a:pPr marL="457200" lvl="0" indent="-342900" algn="l" rtl="0">
              <a:lnSpc>
                <a:spcPct val="115000"/>
              </a:lnSpc>
              <a:spcBef>
                <a:spcPts val="0"/>
              </a:spcBef>
              <a:spcAft>
                <a:spcPts val="0"/>
              </a:spcAft>
              <a:buSzPts val="1800"/>
              <a:buChar char="●"/>
            </a:pPr>
            <a:r>
              <a:rPr lang="es"/>
              <a:t>Página web oficial: </a:t>
            </a:r>
            <a:r>
              <a:rPr lang="es" u="sng">
                <a:solidFill>
                  <a:schemeClr val="hlink"/>
                </a:solidFill>
                <a:hlinkClick r:id="rId3"/>
              </a:rPr>
              <a:t>www.python.org</a:t>
            </a:r>
            <a:endParaRPr/>
          </a:p>
          <a:p>
            <a:pPr marL="457200" lvl="0" indent="-342900" algn="l" rtl="0">
              <a:lnSpc>
                <a:spcPct val="115000"/>
              </a:lnSpc>
              <a:spcBef>
                <a:spcPts val="0"/>
              </a:spcBef>
              <a:spcAft>
                <a:spcPts val="0"/>
              </a:spcAft>
              <a:buSzPts val="1800"/>
              <a:buChar char="●"/>
            </a:pPr>
            <a:r>
              <a:rPr lang="es"/>
              <a:t>Creado por Guido Van Rossum a comienzos de los ‘90.</a:t>
            </a:r>
            <a:endParaRPr/>
          </a:p>
          <a:p>
            <a:pPr marL="457200" lvl="0" indent="-342900" algn="l" rtl="0">
              <a:lnSpc>
                <a:spcPct val="115000"/>
              </a:lnSpc>
              <a:spcBef>
                <a:spcPts val="0"/>
              </a:spcBef>
              <a:spcAft>
                <a:spcPts val="0"/>
              </a:spcAft>
              <a:buSzPts val="1800"/>
              <a:buChar char="●"/>
            </a:pPr>
            <a:r>
              <a:rPr lang="es"/>
              <a:t>Es un lenguaje de alto nivel (sintaxis sencilla, claro, muy legible).</a:t>
            </a:r>
            <a:endParaRPr/>
          </a:p>
          <a:p>
            <a:pPr marL="457200" lvl="0" indent="-342900" algn="l" rtl="0">
              <a:lnSpc>
                <a:spcPct val="115000"/>
              </a:lnSpc>
              <a:spcBef>
                <a:spcPts val="0"/>
              </a:spcBef>
              <a:spcAft>
                <a:spcPts val="0"/>
              </a:spcAft>
              <a:buSzPts val="1800"/>
              <a:buChar char="●"/>
            </a:pPr>
            <a:r>
              <a:rPr lang="es"/>
              <a:t>Tipado dinámico y fuerte.</a:t>
            </a:r>
            <a:endParaRPr/>
          </a:p>
          <a:p>
            <a:pPr marL="457200" lvl="0" indent="-342900" algn="l" rtl="0">
              <a:lnSpc>
                <a:spcPct val="115000"/>
              </a:lnSpc>
              <a:spcBef>
                <a:spcPts val="0"/>
              </a:spcBef>
              <a:spcAft>
                <a:spcPts val="0"/>
              </a:spcAft>
              <a:buSzPts val="1800"/>
              <a:buChar char="●"/>
            </a:pPr>
            <a:r>
              <a:rPr lang="es"/>
              <a:t>Orientado a objetos.</a:t>
            </a:r>
            <a:endParaRPr/>
          </a:p>
          <a:p>
            <a:pPr marL="457200" lvl="0" indent="-342900" algn="l" rtl="0">
              <a:lnSpc>
                <a:spcPct val="115000"/>
              </a:lnSpc>
              <a:spcBef>
                <a:spcPts val="0"/>
              </a:spcBef>
              <a:spcAft>
                <a:spcPts val="0"/>
              </a:spcAft>
              <a:buSzPts val="1800"/>
              <a:buChar char="●"/>
            </a:pPr>
            <a:r>
              <a:rPr lang="es"/>
              <a:t>Open source, es completamente libre para ser utilizado y redistribuido.</a:t>
            </a:r>
            <a:endParaRPr/>
          </a:p>
          <a:p>
            <a:pPr marL="457200" lvl="0" indent="-342900" algn="l" rtl="0">
              <a:lnSpc>
                <a:spcPct val="115000"/>
              </a:lnSpc>
              <a:spcBef>
                <a:spcPts val="0"/>
              </a:spcBef>
              <a:spcAft>
                <a:spcPts val="0"/>
              </a:spcAft>
              <a:buSzPts val="1800"/>
              <a:buChar char="●"/>
            </a:pPr>
            <a:r>
              <a:rPr lang="es"/>
              <a:t>Fácil de aprender.</a:t>
            </a:r>
            <a:endParaRPr/>
          </a:p>
          <a:p>
            <a:pPr marL="457200" lvl="0" indent="-342900" algn="l" rtl="0">
              <a:lnSpc>
                <a:spcPct val="115000"/>
              </a:lnSpc>
              <a:spcBef>
                <a:spcPts val="0"/>
              </a:spcBef>
              <a:spcAft>
                <a:spcPts val="0"/>
              </a:spcAft>
              <a:buSzPts val="1800"/>
              <a:buChar char="●"/>
            </a:pPr>
            <a:r>
              <a:rPr lang="es"/>
              <a:t>Librería estándar muy amplia.</a:t>
            </a:r>
            <a:endParaRPr/>
          </a:p>
          <a:p>
            <a:pPr marL="457200" lvl="0" indent="-342900" algn="l" rtl="0">
              <a:lnSpc>
                <a:spcPct val="115000"/>
              </a:lnSpc>
              <a:spcBef>
                <a:spcPts val="0"/>
              </a:spcBef>
              <a:spcAft>
                <a:spcPts val="0"/>
              </a:spcAft>
              <a:buSzPts val="1800"/>
              <a:buChar char="●"/>
            </a:pPr>
            <a:r>
              <a:rPr lang="es"/>
              <a:t>Lenguaje interpretado.</a:t>
            </a:r>
            <a:endParaRPr/>
          </a:p>
          <a:p>
            <a:pPr marL="457200" lvl="0" indent="-342900" algn="l" rtl="0">
              <a:lnSpc>
                <a:spcPct val="115000"/>
              </a:lnSpc>
              <a:spcBef>
                <a:spcPts val="0"/>
              </a:spcBef>
              <a:spcAft>
                <a:spcPts val="0"/>
              </a:spcAft>
              <a:buSzPts val="1800"/>
              <a:buChar char="●"/>
            </a:pPr>
            <a:r>
              <a:rPr lang="es"/>
              <a:t>Versátil: permite desarrollar aplicaciones de escritorio, aplicaciones de servidor y aplicaciones web.</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3855</Words>
  <Application>Microsoft Office PowerPoint</Application>
  <PresentationFormat>On-screen Show (16:9)</PresentationFormat>
  <Paragraphs>447</Paragraphs>
  <Slides>45</Slides>
  <Notes>45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Ubuntu</vt:lpstr>
      <vt:lpstr>Courier New</vt:lpstr>
      <vt:lpstr>Consolas</vt:lpstr>
      <vt:lpstr>Montserrat Medium</vt:lpstr>
      <vt:lpstr>Montserrat</vt:lpstr>
      <vt:lpstr>Arial</vt:lpstr>
      <vt:lpstr>Montserrat SemiBold</vt:lpstr>
      <vt:lpstr>Simple Light</vt:lpstr>
      <vt:lpstr>PowerPoint Presentation</vt:lpstr>
      <vt:lpstr>Fundamentos de Python</vt:lpstr>
      <vt:lpstr>Les damos la bienvenida</vt:lpstr>
      <vt:lpstr>Clase 25</vt:lpstr>
      <vt:lpstr>Python</vt:lpstr>
      <vt:lpstr>¿En qué podés trabajar si estudias Python?</vt:lpstr>
      <vt:lpstr>Full stack = frontend + backend</vt:lpstr>
      <vt:lpstr>Full stack = frontend + backend</vt:lpstr>
      <vt:lpstr>Sobre Python</vt:lpstr>
      <vt:lpstr>Otros lenguajes de programación</vt:lpstr>
      <vt:lpstr>PowerPoint Presentation</vt:lpstr>
      <vt:lpstr>PowerPoint Presentation</vt:lpstr>
      <vt:lpstr>Extensión para VS Code</vt:lpstr>
      <vt:lpstr>Escribiendo código Python</vt:lpstr>
      <vt:lpstr>Comentarios en línea, en bloque y docstrings</vt:lpstr>
      <vt:lpstr>Tipos de datos en Python</vt:lpstr>
      <vt:lpstr>Tipos de datos en Python</vt:lpstr>
      <vt:lpstr>Operadores y expresiones</vt:lpstr>
      <vt:lpstr>Expresiones y sentencias</vt:lpstr>
      <vt:lpstr>Sentencias de más de una línea</vt:lpstr>
      <vt:lpstr>Bloques de código (Indentación)</vt:lpstr>
      <vt:lpstr>Bloques de código (Indentación)</vt:lpstr>
      <vt:lpstr>Convenciones de nombres</vt:lpstr>
      <vt:lpstr>Convenciones de nombres</vt:lpstr>
      <vt:lpstr>Convenciones de nombres</vt:lpstr>
      <vt:lpstr>Entrada / Salida: La función print()</vt:lpstr>
      <vt:lpstr>Entrada / Salida: La función print()</vt:lpstr>
      <vt:lpstr>Entrada / Salida: La función print()</vt:lpstr>
      <vt:lpstr>Entrada / Salida: La función input()</vt:lpstr>
      <vt:lpstr>Entrada / Salida: La función input()</vt:lpstr>
      <vt:lpstr>Tipos de datos</vt:lpstr>
      <vt:lpstr>Definición de tipo de dato</vt:lpstr>
      <vt:lpstr>Cadenas de caracteres</vt:lpstr>
      <vt:lpstr>Cadenas de caracteres | Concatenación</vt:lpstr>
      <vt:lpstr>Conversión de tipos de datos</vt:lpstr>
      <vt:lpstr>Operador</vt:lpstr>
      <vt:lpstr>Operadores aritméticos</vt:lpstr>
      <vt:lpstr>Operadores de asignación compuestos</vt:lpstr>
      <vt:lpstr>Operadores de pertenencia</vt:lpstr>
      <vt:lpstr>Material extra</vt:lpstr>
      <vt:lpstr>PowerPoint Presentation</vt:lpstr>
      <vt:lpstr>PowerPoint Presentation</vt:lpstr>
      <vt:lpstr>No te olvides de dar el presente</vt:lpstr>
      <vt:lpstr>Recordá:  Revisar la Cartelera de Novedades. Hacer tus consultas en el Foro. Realizar los Ejercicios de repaso.  Todo en el Aula Virtual.</vt:lpstr>
      <vt:lpstr>Muchas gracias por tu atención. Nos vemos pronto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Alejandro Hunt</cp:lastModifiedBy>
  <cp:revision>1</cp:revision>
  <dcterms:modified xsi:type="dcterms:W3CDTF">2024-05-29T18:47:28Z</dcterms:modified>
</cp:coreProperties>
</file>